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38404800" cy="32918400"/>
  <p:notesSz cx="7315200" cy="9601200"/>
  <p:defaultTextStyle>
    <a:defPPr>
      <a:defRPr lang="en-US"/>
    </a:defPPr>
    <a:lvl1pPr marL="0" algn="l" defTabSz="2194789" rtl="0" eaLnBrk="1" latinLnBrk="0" hangingPunct="1">
      <a:defRPr sz="8600" kern="1200">
        <a:solidFill>
          <a:schemeClr val="tx1"/>
        </a:solidFill>
        <a:latin typeface="+mn-lt"/>
        <a:ea typeface="+mn-ea"/>
        <a:cs typeface="+mn-cs"/>
      </a:defRPr>
    </a:lvl1pPr>
    <a:lvl2pPr marL="2194789" algn="l" defTabSz="2194789" rtl="0" eaLnBrk="1" latinLnBrk="0" hangingPunct="1">
      <a:defRPr sz="8600" kern="1200">
        <a:solidFill>
          <a:schemeClr val="tx1"/>
        </a:solidFill>
        <a:latin typeface="+mn-lt"/>
        <a:ea typeface="+mn-ea"/>
        <a:cs typeface="+mn-cs"/>
      </a:defRPr>
    </a:lvl2pPr>
    <a:lvl3pPr marL="4389577" algn="l" defTabSz="2194789" rtl="0" eaLnBrk="1" latinLnBrk="0" hangingPunct="1">
      <a:defRPr sz="8600" kern="1200">
        <a:solidFill>
          <a:schemeClr val="tx1"/>
        </a:solidFill>
        <a:latin typeface="+mn-lt"/>
        <a:ea typeface="+mn-ea"/>
        <a:cs typeface="+mn-cs"/>
      </a:defRPr>
    </a:lvl3pPr>
    <a:lvl4pPr marL="6584366" algn="l" defTabSz="2194789" rtl="0" eaLnBrk="1" latinLnBrk="0" hangingPunct="1">
      <a:defRPr sz="8600" kern="1200">
        <a:solidFill>
          <a:schemeClr val="tx1"/>
        </a:solidFill>
        <a:latin typeface="+mn-lt"/>
        <a:ea typeface="+mn-ea"/>
        <a:cs typeface="+mn-cs"/>
      </a:defRPr>
    </a:lvl4pPr>
    <a:lvl5pPr marL="8779154" algn="l" defTabSz="2194789" rtl="0" eaLnBrk="1" latinLnBrk="0" hangingPunct="1">
      <a:defRPr sz="8600" kern="1200">
        <a:solidFill>
          <a:schemeClr val="tx1"/>
        </a:solidFill>
        <a:latin typeface="+mn-lt"/>
        <a:ea typeface="+mn-ea"/>
        <a:cs typeface="+mn-cs"/>
      </a:defRPr>
    </a:lvl5pPr>
    <a:lvl6pPr marL="10973943" algn="l" defTabSz="2194789" rtl="0" eaLnBrk="1" latinLnBrk="0" hangingPunct="1">
      <a:defRPr sz="8600" kern="1200">
        <a:solidFill>
          <a:schemeClr val="tx1"/>
        </a:solidFill>
        <a:latin typeface="+mn-lt"/>
        <a:ea typeface="+mn-ea"/>
        <a:cs typeface="+mn-cs"/>
      </a:defRPr>
    </a:lvl6pPr>
    <a:lvl7pPr marL="13168732" algn="l" defTabSz="2194789" rtl="0" eaLnBrk="1" latinLnBrk="0" hangingPunct="1">
      <a:defRPr sz="8600" kern="1200">
        <a:solidFill>
          <a:schemeClr val="tx1"/>
        </a:solidFill>
        <a:latin typeface="+mn-lt"/>
        <a:ea typeface="+mn-ea"/>
        <a:cs typeface="+mn-cs"/>
      </a:defRPr>
    </a:lvl7pPr>
    <a:lvl8pPr marL="15363520" algn="l" defTabSz="2194789" rtl="0" eaLnBrk="1" latinLnBrk="0" hangingPunct="1">
      <a:defRPr sz="8600" kern="1200">
        <a:solidFill>
          <a:schemeClr val="tx1"/>
        </a:solidFill>
        <a:latin typeface="+mn-lt"/>
        <a:ea typeface="+mn-ea"/>
        <a:cs typeface="+mn-cs"/>
      </a:defRPr>
    </a:lvl8pPr>
    <a:lvl9pPr marL="17558309" algn="l" defTabSz="2194789"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519" userDrawn="1">
          <p15:clr>
            <a:srgbClr val="A4A3A4"/>
          </p15:clr>
        </p15:guide>
        <p15:guide id="3" orient="horz" pos="10323" userDrawn="1">
          <p15:clr>
            <a:srgbClr val="A4A3A4"/>
          </p15:clr>
        </p15:guide>
        <p15:guide id="4" pos="12096" userDrawn="1">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64A2"/>
    <a:srgbClr val="675C95"/>
    <a:srgbClr val="3B4060"/>
    <a:srgbClr val="FFFFFF"/>
    <a:srgbClr val="BFB0D1"/>
    <a:srgbClr val="FFFBB6"/>
    <a:srgbClr val="66A598"/>
    <a:srgbClr val="31364F"/>
    <a:srgbClr val="FEFEFE"/>
    <a:srgbClr val="B19F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87802" autoAdjust="0"/>
  </p:normalViewPr>
  <p:slideViewPr>
    <p:cSldViewPr snapToGrid="0">
      <p:cViewPr>
        <p:scale>
          <a:sx n="25" d="100"/>
          <a:sy n="25" d="100"/>
        </p:scale>
        <p:origin x="1554" y="-108"/>
      </p:cViewPr>
      <p:guideLst>
        <p:guide orient="horz" pos="2160"/>
        <p:guide pos="2519"/>
        <p:guide orient="horz" pos="10323"/>
        <p:guide pos="12096"/>
      </p:guideLst>
    </p:cSldViewPr>
  </p:slideViewPr>
  <p:notesTextViewPr>
    <p:cViewPr>
      <p:scale>
        <a:sx n="3" d="2"/>
        <a:sy n="3" d="2"/>
      </p:scale>
      <p:origin x="0" y="0"/>
    </p:cViewPr>
  </p:notesTextViewPr>
  <p:sorterViewPr>
    <p:cViewPr>
      <p:scale>
        <a:sx n="66" d="100"/>
        <a:sy n="66" d="100"/>
      </p:scale>
      <p:origin x="0" y="0"/>
    </p:cViewPr>
  </p:sorterViewPr>
  <p:notesViewPr>
    <p:cSldViewPr snapToGrid="0" snapToObjects="1">
      <p:cViewPr varScale="1">
        <p:scale>
          <a:sx n="74" d="100"/>
          <a:sy n="74" d="100"/>
        </p:scale>
        <p:origin x="-3816" y="-10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9AD15E8D-8480-4263-8619-37666A2B0FD0}" type="datetimeFigureOut">
              <a:rPr lang="en-US" smtClean="0"/>
              <a:t>2/11/2019</a:t>
            </a:fld>
            <a:endParaRPr lang="en-US" dirty="0"/>
          </a:p>
        </p:txBody>
      </p:sp>
      <p:sp>
        <p:nvSpPr>
          <p:cNvPr id="4" name="Slide Image Placeholder 3"/>
          <p:cNvSpPr>
            <a:spLocks noGrp="1" noRot="1" noChangeAspect="1"/>
          </p:cNvSpPr>
          <p:nvPr>
            <p:ph type="sldImg" idx="2"/>
          </p:nvPr>
        </p:nvSpPr>
        <p:spPr>
          <a:xfrm>
            <a:off x="1557338" y="720725"/>
            <a:ext cx="4200525"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D46BF2BE-0663-40BD-BBE2-3AD0A29B1AB6}" type="slidenum">
              <a:rPr lang="en-US" smtClean="0"/>
              <a:t>‹#›</a:t>
            </a:fld>
            <a:endParaRPr lang="en-US" dirty="0"/>
          </a:p>
        </p:txBody>
      </p:sp>
    </p:spTree>
    <p:extLst>
      <p:ext uri="{BB962C8B-B14F-4D97-AF65-F5344CB8AC3E}">
        <p14:creationId xmlns:p14="http://schemas.microsoft.com/office/powerpoint/2010/main" val="1092493534"/>
      </p:ext>
    </p:extLst>
  </p:cSld>
  <p:clrMap bg1="lt1" tx1="dk1" bg2="lt2" tx2="dk2" accent1="accent1" accent2="accent2" accent3="accent3" accent4="accent4" accent5="accent5" accent6="accent6" hlink="hlink" folHlink="folHlink"/>
  <p:notesStyle>
    <a:lvl1pPr marL="0" algn="l" defTabSz="4389577" rtl="0" eaLnBrk="1" latinLnBrk="0" hangingPunct="1">
      <a:defRPr sz="5800" kern="1200">
        <a:solidFill>
          <a:schemeClr val="tx1"/>
        </a:solidFill>
        <a:latin typeface="+mn-lt"/>
        <a:ea typeface="+mn-ea"/>
        <a:cs typeface="+mn-cs"/>
      </a:defRPr>
    </a:lvl1pPr>
    <a:lvl2pPr marL="2194789" algn="l" defTabSz="4389577" rtl="0" eaLnBrk="1" latinLnBrk="0" hangingPunct="1">
      <a:defRPr sz="5800" kern="1200">
        <a:solidFill>
          <a:schemeClr val="tx1"/>
        </a:solidFill>
        <a:latin typeface="+mn-lt"/>
        <a:ea typeface="+mn-ea"/>
        <a:cs typeface="+mn-cs"/>
      </a:defRPr>
    </a:lvl2pPr>
    <a:lvl3pPr marL="4389577" algn="l" defTabSz="4389577" rtl="0" eaLnBrk="1" latinLnBrk="0" hangingPunct="1">
      <a:defRPr sz="5800" kern="1200">
        <a:solidFill>
          <a:schemeClr val="tx1"/>
        </a:solidFill>
        <a:latin typeface="+mn-lt"/>
        <a:ea typeface="+mn-ea"/>
        <a:cs typeface="+mn-cs"/>
      </a:defRPr>
    </a:lvl3pPr>
    <a:lvl4pPr marL="6584366" algn="l" defTabSz="4389577" rtl="0" eaLnBrk="1" latinLnBrk="0" hangingPunct="1">
      <a:defRPr sz="5800" kern="1200">
        <a:solidFill>
          <a:schemeClr val="tx1"/>
        </a:solidFill>
        <a:latin typeface="+mn-lt"/>
        <a:ea typeface="+mn-ea"/>
        <a:cs typeface="+mn-cs"/>
      </a:defRPr>
    </a:lvl4pPr>
    <a:lvl5pPr marL="8779154" algn="l" defTabSz="4389577" rtl="0" eaLnBrk="1" latinLnBrk="0" hangingPunct="1">
      <a:defRPr sz="5800" kern="1200">
        <a:solidFill>
          <a:schemeClr val="tx1"/>
        </a:solidFill>
        <a:latin typeface="+mn-lt"/>
        <a:ea typeface="+mn-ea"/>
        <a:cs typeface="+mn-cs"/>
      </a:defRPr>
    </a:lvl5pPr>
    <a:lvl6pPr marL="10973943" algn="l" defTabSz="4389577" rtl="0" eaLnBrk="1" latinLnBrk="0" hangingPunct="1">
      <a:defRPr sz="5800" kern="1200">
        <a:solidFill>
          <a:schemeClr val="tx1"/>
        </a:solidFill>
        <a:latin typeface="+mn-lt"/>
        <a:ea typeface="+mn-ea"/>
        <a:cs typeface="+mn-cs"/>
      </a:defRPr>
    </a:lvl6pPr>
    <a:lvl7pPr marL="13168732" algn="l" defTabSz="4389577" rtl="0" eaLnBrk="1" latinLnBrk="0" hangingPunct="1">
      <a:defRPr sz="5800" kern="1200">
        <a:solidFill>
          <a:schemeClr val="tx1"/>
        </a:solidFill>
        <a:latin typeface="+mn-lt"/>
        <a:ea typeface="+mn-ea"/>
        <a:cs typeface="+mn-cs"/>
      </a:defRPr>
    </a:lvl7pPr>
    <a:lvl8pPr marL="15363520" algn="l" defTabSz="4389577" rtl="0" eaLnBrk="1" latinLnBrk="0" hangingPunct="1">
      <a:defRPr sz="5800" kern="1200">
        <a:solidFill>
          <a:schemeClr val="tx1"/>
        </a:solidFill>
        <a:latin typeface="+mn-lt"/>
        <a:ea typeface="+mn-ea"/>
        <a:cs typeface="+mn-cs"/>
      </a:defRPr>
    </a:lvl8pPr>
    <a:lvl9pPr marL="17558309" algn="l" defTabSz="4389577"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7338" y="720725"/>
            <a:ext cx="42005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6BF2BE-0663-40BD-BBE2-3AD0A29B1AB6}" type="slidenum">
              <a:rPr lang="en-US" smtClean="0"/>
              <a:t>1</a:t>
            </a:fld>
            <a:endParaRPr lang="en-US" dirty="0"/>
          </a:p>
        </p:txBody>
      </p:sp>
    </p:spTree>
    <p:extLst>
      <p:ext uri="{BB962C8B-B14F-4D97-AF65-F5344CB8AC3E}">
        <p14:creationId xmlns:p14="http://schemas.microsoft.com/office/powerpoint/2010/main" val="2973521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9886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p>
            <a:fld id="{D62985F2-A091-374A-8360-92265B073C91}" type="datetimeFigureOut">
              <a:rPr lang="en-US" smtClean="0"/>
              <a:pPr/>
              <a:t>2/11/2019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0C22C8A-7F7C-C74E-990B-243F46919487}" type="slidenum">
              <a:rPr lang="en-US" smtClean="0"/>
              <a:pPr/>
              <a:t>‹#›</a:t>
            </a:fld>
            <a:endParaRPr lang="en-US" dirty="0"/>
          </a:p>
        </p:txBody>
      </p:sp>
    </p:spTree>
    <p:extLst>
      <p:ext uri="{BB962C8B-B14F-4D97-AF65-F5344CB8AC3E}">
        <p14:creationId xmlns:p14="http://schemas.microsoft.com/office/powerpoint/2010/main" val="40122661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843482" y="1318265"/>
            <a:ext cx="8641080" cy="28087320"/>
          </a:xfr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1920240" y="1318265"/>
            <a:ext cx="25283160" cy="28087320"/>
          </a:xfr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p>
            <a:fld id="{D62985F2-A091-374A-8360-92265B073C91}" type="datetimeFigureOut">
              <a:rPr lang="en-US" smtClean="0"/>
              <a:pPr/>
              <a:t>2/11/2019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0C22C8A-7F7C-C74E-990B-243F46919487}" type="slidenum">
              <a:rPr lang="en-US" smtClean="0"/>
              <a:pPr/>
              <a:t>‹#›</a:t>
            </a:fld>
            <a:endParaRPr lang="en-US" dirty="0"/>
          </a:p>
        </p:txBody>
      </p:sp>
    </p:spTree>
    <p:extLst>
      <p:ext uri="{BB962C8B-B14F-4D97-AF65-F5344CB8AC3E}">
        <p14:creationId xmlns:p14="http://schemas.microsoft.com/office/powerpoint/2010/main" val="3630149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Right Triangle 7"/>
          <p:cNvSpPr/>
          <p:nvPr userDrawn="1"/>
        </p:nvSpPr>
        <p:spPr>
          <a:xfrm flipH="1">
            <a:off x="31761141" y="28620928"/>
            <a:ext cx="2345472" cy="4315334"/>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600" dirty="0">
              <a:solidFill>
                <a:srgbClr val="31364F"/>
              </a:solidFill>
            </a:endParaRPr>
          </a:p>
        </p:txBody>
      </p:sp>
      <p:sp>
        <p:nvSpPr>
          <p:cNvPr id="10" name="Rectangle 9"/>
          <p:cNvSpPr/>
          <p:nvPr userDrawn="1"/>
        </p:nvSpPr>
        <p:spPr>
          <a:xfrm>
            <a:off x="34099692" y="28624845"/>
            <a:ext cx="1322765" cy="431142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600" dirty="0"/>
          </a:p>
        </p:txBody>
      </p:sp>
      <p:sp>
        <p:nvSpPr>
          <p:cNvPr id="2" name="Title 1"/>
          <p:cNvSpPr>
            <a:spLocks noGrp="1"/>
          </p:cNvSpPr>
          <p:nvPr>
            <p:ph type="title"/>
          </p:nvPr>
        </p:nvSpPr>
        <p:spPr/>
        <p:txBody>
          <a:bodyPr/>
          <a:lstStyle/>
          <a:p>
            <a:r>
              <a:rPr lang="en-CA"/>
              <a:t>Click to edit Master title style</a:t>
            </a:r>
            <a:endParaRPr lang="en-US"/>
          </a:p>
        </p:txBody>
      </p:sp>
      <p:sp>
        <p:nvSpPr>
          <p:cNvPr id="9" name="Right Triangle 8"/>
          <p:cNvSpPr/>
          <p:nvPr userDrawn="1"/>
        </p:nvSpPr>
        <p:spPr>
          <a:xfrm flipH="1">
            <a:off x="24523637" y="23093339"/>
            <a:ext cx="2345472" cy="4315334"/>
          </a:xfrm>
          <a:prstGeom prst="rtTriangle">
            <a:avLst/>
          </a:prstGeom>
          <a:solidFill>
            <a:srgbClr val="31364F"/>
          </a:solidFill>
          <a:ln>
            <a:solidFill>
              <a:srgbClr val="31364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600" dirty="0">
              <a:solidFill>
                <a:srgbClr val="31364F"/>
              </a:solidFill>
            </a:endParaRPr>
          </a:p>
        </p:txBody>
      </p:sp>
    </p:spTree>
    <p:extLst>
      <p:ext uri="{BB962C8B-B14F-4D97-AF65-F5344CB8AC3E}">
        <p14:creationId xmlns:p14="http://schemas.microsoft.com/office/powerpoint/2010/main" val="1559745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33715" y="21153123"/>
            <a:ext cx="32644080" cy="6537960"/>
          </a:xfrm>
        </p:spPr>
        <p:txBody>
          <a:bodyPr anchor="t"/>
          <a:lstStyle>
            <a:lvl1pPr algn="l">
              <a:defRPr sz="19200" b="1" cap="all"/>
            </a:lvl1pPr>
          </a:lstStyle>
          <a:p>
            <a:r>
              <a:rPr lang="en-CA"/>
              <a:t>Click to edit Master title style</a:t>
            </a:r>
            <a:endParaRPr lang="en-US"/>
          </a:p>
        </p:txBody>
      </p:sp>
      <p:sp>
        <p:nvSpPr>
          <p:cNvPr id="3" name="Text Placeholder 2"/>
          <p:cNvSpPr>
            <a:spLocks noGrp="1"/>
          </p:cNvSpPr>
          <p:nvPr>
            <p:ph type="body" idx="1"/>
          </p:nvPr>
        </p:nvSpPr>
        <p:spPr>
          <a:xfrm>
            <a:off x="3033715" y="13952231"/>
            <a:ext cx="32644080" cy="7200897"/>
          </a:xfrm>
        </p:spPr>
        <p:txBody>
          <a:bodyPr anchor="b"/>
          <a:lstStyle>
            <a:lvl1pPr marL="0" indent="0">
              <a:buNone/>
              <a:defRPr sz="9600">
                <a:solidFill>
                  <a:schemeClr val="tx1">
                    <a:tint val="75000"/>
                  </a:schemeClr>
                </a:solidFill>
              </a:defRPr>
            </a:lvl1pPr>
            <a:lvl2pPr marL="2194706" indent="0">
              <a:buNone/>
              <a:defRPr sz="8600">
                <a:solidFill>
                  <a:schemeClr val="tx1">
                    <a:tint val="75000"/>
                  </a:schemeClr>
                </a:solidFill>
              </a:defRPr>
            </a:lvl2pPr>
            <a:lvl3pPr marL="4389413" indent="0">
              <a:buNone/>
              <a:defRPr sz="7700">
                <a:solidFill>
                  <a:schemeClr val="tx1">
                    <a:tint val="75000"/>
                  </a:schemeClr>
                </a:solidFill>
              </a:defRPr>
            </a:lvl3pPr>
            <a:lvl4pPr marL="6584119" indent="0">
              <a:buNone/>
              <a:defRPr sz="6700">
                <a:solidFill>
                  <a:schemeClr val="tx1">
                    <a:tint val="75000"/>
                  </a:schemeClr>
                </a:solidFill>
              </a:defRPr>
            </a:lvl4pPr>
            <a:lvl5pPr marL="8778824" indent="0">
              <a:buNone/>
              <a:defRPr sz="6700">
                <a:solidFill>
                  <a:schemeClr val="tx1">
                    <a:tint val="75000"/>
                  </a:schemeClr>
                </a:solidFill>
              </a:defRPr>
            </a:lvl5pPr>
            <a:lvl6pPr marL="10973531" indent="0">
              <a:buNone/>
              <a:defRPr sz="6700">
                <a:solidFill>
                  <a:schemeClr val="tx1">
                    <a:tint val="75000"/>
                  </a:schemeClr>
                </a:solidFill>
              </a:defRPr>
            </a:lvl6pPr>
            <a:lvl7pPr marL="13168238" indent="0">
              <a:buNone/>
              <a:defRPr sz="6700">
                <a:solidFill>
                  <a:schemeClr val="tx1">
                    <a:tint val="75000"/>
                  </a:schemeClr>
                </a:solidFill>
              </a:defRPr>
            </a:lvl7pPr>
            <a:lvl8pPr marL="15362943" indent="0">
              <a:buNone/>
              <a:defRPr sz="6700">
                <a:solidFill>
                  <a:schemeClr val="tx1">
                    <a:tint val="75000"/>
                  </a:schemeClr>
                </a:solidFill>
              </a:defRPr>
            </a:lvl8pPr>
            <a:lvl9pPr marL="17557650" indent="0">
              <a:buNone/>
              <a:defRPr sz="6700">
                <a:solidFill>
                  <a:schemeClr val="tx1">
                    <a:tint val="75000"/>
                  </a:schemeClr>
                </a:solidFill>
              </a:defRPr>
            </a:lvl9pPr>
          </a:lstStyle>
          <a:p>
            <a:pPr lvl="0"/>
            <a:r>
              <a:rPr lang="en-CA"/>
              <a:t>Click to edit Master text styles</a:t>
            </a:r>
          </a:p>
        </p:txBody>
      </p:sp>
      <p:sp>
        <p:nvSpPr>
          <p:cNvPr id="4" name="Date Placeholder 3"/>
          <p:cNvSpPr>
            <a:spLocks noGrp="1"/>
          </p:cNvSpPr>
          <p:nvPr>
            <p:ph type="dt" sz="half" idx="10"/>
          </p:nvPr>
        </p:nvSpPr>
        <p:spPr/>
        <p:txBody>
          <a:bodyPr/>
          <a:lstStyle/>
          <a:p>
            <a:fld id="{D62985F2-A091-374A-8360-92265B073C91}" type="datetimeFigureOut">
              <a:rPr lang="en-US" smtClean="0"/>
              <a:pPr/>
              <a:t>2/11/2019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0C22C8A-7F7C-C74E-990B-243F46919487}" type="slidenum">
              <a:rPr lang="en-US" smtClean="0"/>
              <a:pPr/>
              <a:t>‹#›</a:t>
            </a:fld>
            <a:endParaRPr lang="en-US" dirty="0"/>
          </a:p>
        </p:txBody>
      </p:sp>
      <p:sp>
        <p:nvSpPr>
          <p:cNvPr id="8" name="Right Triangle 7"/>
          <p:cNvSpPr/>
          <p:nvPr userDrawn="1"/>
        </p:nvSpPr>
        <p:spPr>
          <a:xfrm flipH="1">
            <a:off x="10999033" y="28631291"/>
            <a:ext cx="2345472" cy="4315334"/>
          </a:xfrm>
          <a:prstGeom prst="rtTriangle">
            <a:avLst/>
          </a:prstGeom>
          <a:solidFill>
            <a:srgbClr val="31364F"/>
          </a:solidFill>
          <a:ln>
            <a:solidFill>
              <a:srgbClr val="31364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600" dirty="0">
              <a:solidFill>
                <a:srgbClr val="31364F"/>
              </a:solidFill>
            </a:endParaRPr>
          </a:p>
        </p:txBody>
      </p:sp>
    </p:spTree>
    <p:extLst>
      <p:ext uri="{BB962C8B-B14F-4D97-AF65-F5344CB8AC3E}">
        <p14:creationId xmlns:p14="http://schemas.microsoft.com/office/powerpoint/2010/main" val="1905264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sz="half" idx="1"/>
          </p:nvPr>
        </p:nvSpPr>
        <p:spPr>
          <a:xfrm>
            <a:off x="1920240" y="7680963"/>
            <a:ext cx="16962120" cy="21724622"/>
          </a:xfrm>
        </p:spPr>
        <p:txBody>
          <a:bodyPr/>
          <a:lstStyle>
            <a:lvl1pPr>
              <a:defRPr sz="13399"/>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19522441" y="7680963"/>
            <a:ext cx="16962120" cy="21724622"/>
          </a:xfrm>
        </p:spPr>
        <p:txBody>
          <a:bodyPr/>
          <a:lstStyle>
            <a:lvl1pPr>
              <a:defRPr sz="13399"/>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Date Placeholder 4"/>
          <p:cNvSpPr>
            <a:spLocks noGrp="1"/>
          </p:cNvSpPr>
          <p:nvPr>
            <p:ph type="dt" sz="half" idx="10"/>
          </p:nvPr>
        </p:nvSpPr>
        <p:spPr/>
        <p:txBody>
          <a:bodyPr/>
          <a:lstStyle/>
          <a:p>
            <a:fld id="{D62985F2-A091-374A-8360-92265B073C91}" type="datetimeFigureOut">
              <a:rPr lang="en-US" smtClean="0"/>
              <a:pPr/>
              <a:t>2/11/2019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0C22C8A-7F7C-C74E-990B-243F46919487}" type="slidenum">
              <a:rPr lang="en-US" smtClean="0"/>
              <a:pPr/>
              <a:t>‹#›</a:t>
            </a:fld>
            <a:endParaRPr lang="en-US" dirty="0"/>
          </a:p>
        </p:txBody>
      </p:sp>
    </p:spTree>
    <p:extLst>
      <p:ext uri="{BB962C8B-B14F-4D97-AF65-F5344CB8AC3E}">
        <p14:creationId xmlns:p14="http://schemas.microsoft.com/office/powerpoint/2010/main" val="3133839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a:t>Click to edit Master title style</a:t>
            </a:r>
            <a:endParaRPr lang="en-US"/>
          </a:p>
        </p:txBody>
      </p:sp>
      <p:sp>
        <p:nvSpPr>
          <p:cNvPr id="3" name="Text Placeholder 2"/>
          <p:cNvSpPr>
            <a:spLocks noGrp="1"/>
          </p:cNvSpPr>
          <p:nvPr>
            <p:ph type="body" idx="1"/>
          </p:nvPr>
        </p:nvSpPr>
        <p:spPr>
          <a:xfrm>
            <a:off x="1920244" y="7368549"/>
            <a:ext cx="16968790" cy="3070857"/>
          </a:xfrm>
        </p:spPr>
        <p:txBody>
          <a:bodyPr anchor="b"/>
          <a:lstStyle>
            <a:lvl1pPr marL="0" indent="0">
              <a:buNone/>
              <a:defRPr sz="11500" b="1"/>
            </a:lvl1pPr>
            <a:lvl2pPr marL="2194706" indent="0">
              <a:buNone/>
              <a:defRPr sz="9600" b="1"/>
            </a:lvl2pPr>
            <a:lvl3pPr marL="4389413" indent="0">
              <a:buNone/>
              <a:defRPr sz="8600" b="1"/>
            </a:lvl3pPr>
            <a:lvl4pPr marL="6584119" indent="0">
              <a:buNone/>
              <a:defRPr sz="7700" b="1"/>
            </a:lvl4pPr>
            <a:lvl5pPr marL="8778824" indent="0">
              <a:buNone/>
              <a:defRPr sz="7700" b="1"/>
            </a:lvl5pPr>
            <a:lvl6pPr marL="10973531" indent="0">
              <a:buNone/>
              <a:defRPr sz="7700" b="1"/>
            </a:lvl6pPr>
            <a:lvl7pPr marL="13168238" indent="0">
              <a:buNone/>
              <a:defRPr sz="7700" b="1"/>
            </a:lvl7pPr>
            <a:lvl8pPr marL="15362943" indent="0">
              <a:buNone/>
              <a:defRPr sz="7700" b="1"/>
            </a:lvl8pPr>
            <a:lvl9pPr marL="17557650" indent="0">
              <a:buNone/>
              <a:defRPr sz="7700" b="1"/>
            </a:lvl9pPr>
          </a:lstStyle>
          <a:p>
            <a:pPr lvl="0"/>
            <a:r>
              <a:rPr lang="en-CA"/>
              <a:t>Click to edit Master text styles</a:t>
            </a:r>
          </a:p>
        </p:txBody>
      </p:sp>
      <p:sp>
        <p:nvSpPr>
          <p:cNvPr id="4" name="Content Placeholder 3"/>
          <p:cNvSpPr>
            <a:spLocks noGrp="1"/>
          </p:cNvSpPr>
          <p:nvPr>
            <p:ph sz="half" idx="2"/>
          </p:nvPr>
        </p:nvSpPr>
        <p:spPr>
          <a:xfrm>
            <a:off x="1920244" y="10439401"/>
            <a:ext cx="1696879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19509110" y="7368549"/>
            <a:ext cx="16975455" cy="3070857"/>
          </a:xfrm>
        </p:spPr>
        <p:txBody>
          <a:bodyPr anchor="b"/>
          <a:lstStyle>
            <a:lvl1pPr marL="0" indent="0">
              <a:buNone/>
              <a:defRPr sz="11500" b="1"/>
            </a:lvl1pPr>
            <a:lvl2pPr marL="2194706" indent="0">
              <a:buNone/>
              <a:defRPr sz="9600" b="1"/>
            </a:lvl2pPr>
            <a:lvl3pPr marL="4389413" indent="0">
              <a:buNone/>
              <a:defRPr sz="8600" b="1"/>
            </a:lvl3pPr>
            <a:lvl4pPr marL="6584119" indent="0">
              <a:buNone/>
              <a:defRPr sz="7700" b="1"/>
            </a:lvl4pPr>
            <a:lvl5pPr marL="8778824" indent="0">
              <a:buNone/>
              <a:defRPr sz="7700" b="1"/>
            </a:lvl5pPr>
            <a:lvl6pPr marL="10973531" indent="0">
              <a:buNone/>
              <a:defRPr sz="7700" b="1"/>
            </a:lvl6pPr>
            <a:lvl7pPr marL="13168238" indent="0">
              <a:buNone/>
              <a:defRPr sz="7700" b="1"/>
            </a:lvl7pPr>
            <a:lvl8pPr marL="15362943" indent="0">
              <a:buNone/>
              <a:defRPr sz="7700" b="1"/>
            </a:lvl8pPr>
            <a:lvl9pPr marL="17557650" indent="0">
              <a:buNone/>
              <a:defRPr sz="7700" b="1"/>
            </a:lvl9pPr>
          </a:lstStyle>
          <a:p>
            <a:pPr lvl="0"/>
            <a:r>
              <a:rPr lang="en-CA"/>
              <a:t>Click to edit Master text styles</a:t>
            </a:r>
          </a:p>
        </p:txBody>
      </p:sp>
      <p:sp>
        <p:nvSpPr>
          <p:cNvPr id="6" name="Content Placeholder 5"/>
          <p:cNvSpPr>
            <a:spLocks noGrp="1"/>
          </p:cNvSpPr>
          <p:nvPr>
            <p:ph sz="quarter" idx="4"/>
          </p:nvPr>
        </p:nvSpPr>
        <p:spPr>
          <a:xfrm>
            <a:off x="19509110" y="10439401"/>
            <a:ext cx="16975455"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7" name="Date Placeholder 6"/>
          <p:cNvSpPr>
            <a:spLocks noGrp="1"/>
          </p:cNvSpPr>
          <p:nvPr>
            <p:ph type="dt" sz="half" idx="10"/>
          </p:nvPr>
        </p:nvSpPr>
        <p:spPr/>
        <p:txBody>
          <a:bodyPr/>
          <a:lstStyle/>
          <a:p>
            <a:fld id="{D62985F2-A091-374A-8360-92265B073C91}" type="datetimeFigureOut">
              <a:rPr lang="en-US" smtClean="0"/>
              <a:pPr/>
              <a:t>2/11/2019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0C22C8A-7F7C-C74E-990B-243F46919487}" type="slidenum">
              <a:rPr lang="en-US" smtClean="0"/>
              <a:pPr/>
              <a:t>‹#›</a:t>
            </a:fld>
            <a:endParaRPr lang="en-US" dirty="0"/>
          </a:p>
        </p:txBody>
      </p:sp>
    </p:spTree>
    <p:extLst>
      <p:ext uri="{BB962C8B-B14F-4D97-AF65-F5344CB8AC3E}">
        <p14:creationId xmlns:p14="http://schemas.microsoft.com/office/powerpoint/2010/main" val="14188023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Date Placeholder 2"/>
          <p:cNvSpPr>
            <a:spLocks noGrp="1"/>
          </p:cNvSpPr>
          <p:nvPr>
            <p:ph type="dt" sz="half" idx="10"/>
          </p:nvPr>
        </p:nvSpPr>
        <p:spPr/>
        <p:txBody>
          <a:bodyPr/>
          <a:lstStyle/>
          <a:p>
            <a:fld id="{D62985F2-A091-374A-8360-92265B073C91}" type="datetimeFigureOut">
              <a:rPr lang="en-US" smtClean="0"/>
              <a:pPr/>
              <a:t>2/11/2019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0C22C8A-7F7C-C74E-990B-243F46919487}" type="slidenum">
              <a:rPr lang="en-US" smtClean="0"/>
              <a:pPr/>
              <a:t>‹#›</a:t>
            </a:fld>
            <a:endParaRPr lang="en-US" dirty="0"/>
          </a:p>
        </p:txBody>
      </p:sp>
    </p:spTree>
    <p:extLst>
      <p:ext uri="{BB962C8B-B14F-4D97-AF65-F5344CB8AC3E}">
        <p14:creationId xmlns:p14="http://schemas.microsoft.com/office/powerpoint/2010/main" val="569573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2985F2-A091-374A-8360-92265B073C91}" type="datetimeFigureOut">
              <a:rPr lang="en-US" smtClean="0"/>
              <a:pPr/>
              <a:t>2/11/2019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0C22C8A-7F7C-C74E-990B-243F46919487}" type="slidenum">
              <a:rPr lang="en-US" smtClean="0"/>
              <a:pPr/>
              <a:t>‹#›</a:t>
            </a:fld>
            <a:endParaRPr lang="en-US" dirty="0"/>
          </a:p>
        </p:txBody>
      </p:sp>
    </p:spTree>
    <p:extLst>
      <p:ext uri="{BB962C8B-B14F-4D97-AF65-F5344CB8AC3E}">
        <p14:creationId xmlns:p14="http://schemas.microsoft.com/office/powerpoint/2010/main" val="1986722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246" y="1310640"/>
            <a:ext cx="12634915" cy="5577840"/>
          </a:xfrm>
        </p:spPr>
        <p:txBody>
          <a:bodyPr anchor="b"/>
          <a:lstStyle>
            <a:lvl1pPr algn="l">
              <a:defRPr sz="9600" b="1"/>
            </a:lvl1pPr>
          </a:lstStyle>
          <a:p>
            <a:r>
              <a:rPr lang="en-CA"/>
              <a:t>Click to edit Master title style</a:t>
            </a:r>
            <a:endParaRPr lang="en-US"/>
          </a:p>
        </p:txBody>
      </p:sp>
      <p:sp>
        <p:nvSpPr>
          <p:cNvPr id="3" name="Content Placeholder 2"/>
          <p:cNvSpPr>
            <a:spLocks noGrp="1"/>
          </p:cNvSpPr>
          <p:nvPr>
            <p:ph idx="1"/>
          </p:nvPr>
        </p:nvSpPr>
        <p:spPr>
          <a:xfrm>
            <a:off x="15015211" y="1310648"/>
            <a:ext cx="21469350" cy="28094943"/>
          </a:xfrm>
        </p:spPr>
        <p:txBody>
          <a:bodyPr/>
          <a:lstStyle>
            <a:lvl1pPr>
              <a:defRPr sz="15400"/>
            </a:lvl1pPr>
            <a:lvl2pPr>
              <a:defRPr sz="13399"/>
            </a:lvl2pPr>
            <a:lvl3pPr>
              <a:defRPr sz="11500"/>
            </a:lvl3pPr>
            <a:lvl4pPr>
              <a:defRPr sz="9600"/>
            </a:lvl4pPr>
            <a:lvl5pPr>
              <a:defRPr sz="9600"/>
            </a:lvl5pPr>
            <a:lvl6pPr>
              <a:defRPr sz="9600"/>
            </a:lvl6pPr>
            <a:lvl7pPr>
              <a:defRPr sz="9600"/>
            </a:lvl7pPr>
            <a:lvl8pPr>
              <a:defRPr sz="9600"/>
            </a:lvl8pPr>
            <a:lvl9pPr>
              <a:defRPr sz="9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1920246" y="6888488"/>
            <a:ext cx="12634915" cy="22517103"/>
          </a:xfrm>
        </p:spPr>
        <p:txBody>
          <a:bodyPr/>
          <a:lstStyle>
            <a:lvl1pPr marL="0" indent="0">
              <a:buNone/>
              <a:defRPr sz="6700"/>
            </a:lvl1pPr>
            <a:lvl2pPr marL="2194706" indent="0">
              <a:buNone/>
              <a:defRPr sz="5800"/>
            </a:lvl2pPr>
            <a:lvl3pPr marL="4389413" indent="0">
              <a:buNone/>
              <a:defRPr sz="4800"/>
            </a:lvl3pPr>
            <a:lvl4pPr marL="6584119" indent="0">
              <a:buNone/>
              <a:defRPr sz="4300"/>
            </a:lvl4pPr>
            <a:lvl5pPr marL="8778824" indent="0">
              <a:buNone/>
              <a:defRPr sz="4300"/>
            </a:lvl5pPr>
            <a:lvl6pPr marL="10973531" indent="0">
              <a:buNone/>
              <a:defRPr sz="4300"/>
            </a:lvl6pPr>
            <a:lvl7pPr marL="13168238" indent="0">
              <a:buNone/>
              <a:defRPr sz="4300"/>
            </a:lvl7pPr>
            <a:lvl8pPr marL="15362943" indent="0">
              <a:buNone/>
              <a:defRPr sz="4300"/>
            </a:lvl8pPr>
            <a:lvl9pPr marL="17557650" indent="0">
              <a:buNone/>
              <a:defRPr sz="4300"/>
            </a:lvl9pPr>
          </a:lstStyle>
          <a:p>
            <a:pPr lvl="0"/>
            <a:r>
              <a:rPr lang="en-CA"/>
              <a:t>Click to edit Master text styles</a:t>
            </a:r>
          </a:p>
        </p:txBody>
      </p:sp>
      <p:sp>
        <p:nvSpPr>
          <p:cNvPr id="5" name="Date Placeholder 4"/>
          <p:cNvSpPr>
            <a:spLocks noGrp="1"/>
          </p:cNvSpPr>
          <p:nvPr>
            <p:ph type="dt" sz="half" idx="10"/>
          </p:nvPr>
        </p:nvSpPr>
        <p:spPr/>
        <p:txBody>
          <a:bodyPr/>
          <a:lstStyle/>
          <a:p>
            <a:fld id="{D62985F2-A091-374A-8360-92265B073C91}" type="datetimeFigureOut">
              <a:rPr lang="en-US" smtClean="0"/>
              <a:pPr/>
              <a:t>2/11/2019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0C22C8A-7F7C-C74E-990B-243F46919487}" type="slidenum">
              <a:rPr lang="en-US" smtClean="0"/>
              <a:pPr/>
              <a:t>‹#›</a:t>
            </a:fld>
            <a:endParaRPr lang="en-US" dirty="0"/>
          </a:p>
        </p:txBody>
      </p:sp>
    </p:spTree>
    <p:extLst>
      <p:ext uri="{BB962C8B-B14F-4D97-AF65-F5344CB8AC3E}">
        <p14:creationId xmlns:p14="http://schemas.microsoft.com/office/powerpoint/2010/main" val="1807742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27611" y="23042880"/>
            <a:ext cx="23042880" cy="2720342"/>
          </a:xfrm>
        </p:spPr>
        <p:txBody>
          <a:bodyPr anchor="b"/>
          <a:lstStyle>
            <a:lvl1pPr algn="l">
              <a:defRPr sz="9600" b="1"/>
            </a:lvl1pPr>
          </a:lstStyle>
          <a:p>
            <a:r>
              <a:rPr lang="en-CA"/>
              <a:t>Click to edit Master title style</a:t>
            </a:r>
            <a:endParaRPr lang="en-US"/>
          </a:p>
        </p:txBody>
      </p:sp>
      <p:sp>
        <p:nvSpPr>
          <p:cNvPr id="3" name="Picture Placeholder 2"/>
          <p:cNvSpPr>
            <a:spLocks noGrp="1"/>
          </p:cNvSpPr>
          <p:nvPr>
            <p:ph type="pic" idx="1"/>
          </p:nvPr>
        </p:nvSpPr>
        <p:spPr>
          <a:xfrm>
            <a:off x="7527611" y="2941320"/>
            <a:ext cx="23042880" cy="19751040"/>
          </a:xfrm>
        </p:spPr>
        <p:txBody>
          <a:bodyPr/>
          <a:lstStyle>
            <a:lvl1pPr marL="0" indent="0">
              <a:buNone/>
              <a:defRPr sz="15400"/>
            </a:lvl1pPr>
            <a:lvl2pPr marL="2194706" indent="0">
              <a:buNone/>
              <a:defRPr sz="13399"/>
            </a:lvl2pPr>
            <a:lvl3pPr marL="4389413" indent="0">
              <a:buNone/>
              <a:defRPr sz="11500"/>
            </a:lvl3pPr>
            <a:lvl4pPr marL="6584119" indent="0">
              <a:buNone/>
              <a:defRPr sz="9600"/>
            </a:lvl4pPr>
            <a:lvl5pPr marL="8778824" indent="0">
              <a:buNone/>
              <a:defRPr sz="9600"/>
            </a:lvl5pPr>
            <a:lvl6pPr marL="10973531" indent="0">
              <a:buNone/>
              <a:defRPr sz="9600"/>
            </a:lvl6pPr>
            <a:lvl7pPr marL="13168238" indent="0">
              <a:buNone/>
              <a:defRPr sz="9600"/>
            </a:lvl7pPr>
            <a:lvl8pPr marL="15362943" indent="0">
              <a:buNone/>
              <a:defRPr sz="9600"/>
            </a:lvl8pPr>
            <a:lvl9pPr marL="17557650" indent="0">
              <a:buNone/>
              <a:defRPr sz="9600"/>
            </a:lvl9pPr>
          </a:lstStyle>
          <a:p>
            <a:endParaRPr lang="en-US" dirty="0"/>
          </a:p>
        </p:txBody>
      </p:sp>
      <p:sp>
        <p:nvSpPr>
          <p:cNvPr id="4" name="Text Placeholder 3"/>
          <p:cNvSpPr>
            <a:spLocks noGrp="1"/>
          </p:cNvSpPr>
          <p:nvPr>
            <p:ph type="body" sz="half" idx="2"/>
          </p:nvPr>
        </p:nvSpPr>
        <p:spPr>
          <a:xfrm>
            <a:off x="7527611" y="25763223"/>
            <a:ext cx="23042880" cy="3863338"/>
          </a:xfrm>
        </p:spPr>
        <p:txBody>
          <a:bodyPr/>
          <a:lstStyle>
            <a:lvl1pPr marL="0" indent="0">
              <a:buNone/>
              <a:defRPr sz="6700"/>
            </a:lvl1pPr>
            <a:lvl2pPr marL="2194706" indent="0">
              <a:buNone/>
              <a:defRPr sz="5800"/>
            </a:lvl2pPr>
            <a:lvl3pPr marL="4389413" indent="0">
              <a:buNone/>
              <a:defRPr sz="4800"/>
            </a:lvl3pPr>
            <a:lvl4pPr marL="6584119" indent="0">
              <a:buNone/>
              <a:defRPr sz="4300"/>
            </a:lvl4pPr>
            <a:lvl5pPr marL="8778824" indent="0">
              <a:buNone/>
              <a:defRPr sz="4300"/>
            </a:lvl5pPr>
            <a:lvl6pPr marL="10973531" indent="0">
              <a:buNone/>
              <a:defRPr sz="4300"/>
            </a:lvl6pPr>
            <a:lvl7pPr marL="13168238" indent="0">
              <a:buNone/>
              <a:defRPr sz="4300"/>
            </a:lvl7pPr>
            <a:lvl8pPr marL="15362943" indent="0">
              <a:buNone/>
              <a:defRPr sz="4300"/>
            </a:lvl8pPr>
            <a:lvl9pPr marL="17557650" indent="0">
              <a:buNone/>
              <a:defRPr sz="4300"/>
            </a:lvl9pPr>
          </a:lstStyle>
          <a:p>
            <a:pPr lvl="0"/>
            <a:r>
              <a:rPr lang="en-CA"/>
              <a:t>Click to edit Master text styles</a:t>
            </a:r>
          </a:p>
        </p:txBody>
      </p:sp>
      <p:sp>
        <p:nvSpPr>
          <p:cNvPr id="5" name="Date Placeholder 4"/>
          <p:cNvSpPr>
            <a:spLocks noGrp="1"/>
          </p:cNvSpPr>
          <p:nvPr>
            <p:ph type="dt" sz="half" idx="10"/>
          </p:nvPr>
        </p:nvSpPr>
        <p:spPr/>
        <p:txBody>
          <a:bodyPr/>
          <a:lstStyle/>
          <a:p>
            <a:fld id="{D62985F2-A091-374A-8360-92265B073C91}" type="datetimeFigureOut">
              <a:rPr lang="en-US" smtClean="0"/>
              <a:pPr/>
              <a:t>2/11/2019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0C22C8A-7F7C-C74E-990B-243F46919487}" type="slidenum">
              <a:rPr lang="en-US" smtClean="0"/>
              <a:pPr/>
              <a:t>‹#›</a:t>
            </a:fld>
            <a:endParaRPr lang="en-US" dirty="0"/>
          </a:p>
        </p:txBody>
      </p:sp>
    </p:spTree>
    <p:extLst>
      <p:ext uri="{BB962C8B-B14F-4D97-AF65-F5344CB8AC3E}">
        <p14:creationId xmlns:p14="http://schemas.microsoft.com/office/powerpoint/2010/main" val="4017971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1318262"/>
            <a:ext cx="34564320" cy="5486400"/>
          </a:xfrm>
          <a:prstGeom prst="rect">
            <a:avLst/>
          </a:prstGeom>
        </p:spPr>
        <p:txBody>
          <a:bodyPr vert="horz" lIns="438958" tIns="219479" rIns="438958" bIns="219479" rtlCol="0" anchor="ctr">
            <a:normAutofit/>
          </a:bodyPr>
          <a:lstStyle/>
          <a:p>
            <a:r>
              <a:rPr lang="en-CA"/>
              <a:t>Click to edit Master title style</a:t>
            </a:r>
            <a:endParaRPr lang="en-US"/>
          </a:p>
        </p:txBody>
      </p:sp>
      <p:sp>
        <p:nvSpPr>
          <p:cNvPr id="3" name="Text Placeholder 2"/>
          <p:cNvSpPr>
            <a:spLocks noGrp="1"/>
          </p:cNvSpPr>
          <p:nvPr>
            <p:ph type="body" idx="1"/>
          </p:nvPr>
        </p:nvSpPr>
        <p:spPr>
          <a:xfrm>
            <a:off x="1920240" y="7680963"/>
            <a:ext cx="34564320" cy="21724622"/>
          </a:xfrm>
          <a:prstGeom prst="rect">
            <a:avLst/>
          </a:prstGeom>
        </p:spPr>
        <p:txBody>
          <a:bodyPr vert="horz" lIns="438958" tIns="219479" rIns="438958" bIns="219479" rtlCol="0">
            <a:normAutofit/>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2"/>
          </p:nvPr>
        </p:nvSpPr>
        <p:spPr>
          <a:xfrm>
            <a:off x="1920240" y="30510483"/>
            <a:ext cx="8961120" cy="1752600"/>
          </a:xfrm>
          <a:prstGeom prst="rect">
            <a:avLst/>
          </a:prstGeom>
        </p:spPr>
        <p:txBody>
          <a:bodyPr vert="horz" lIns="438958" tIns="219479" rIns="438958" bIns="219479" rtlCol="0" anchor="ctr"/>
          <a:lstStyle>
            <a:lvl1pPr algn="l">
              <a:defRPr sz="5800">
                <a:solidFill>
                  <a:schemeClr val="tx1">
                    <a:tint val="75000"/>
                  </a:schemeClr>
                </a:solidFill>
              </a:defRPr>
            </a:lvl1pPr>
          </a:lstStyle>
          <a:p>
            <a:fld id="{D62985F2-A091-374A-8360-92265B073C91}" type="datetimeFigureOut">
              <a:rPr lang="en-US" smtClean="0"/>
              <a:pPr/>
              <a:t>2/11/2019</a:t>
            </a:fld>
            <a:endParaRPr lang="en-US" dirty="0"/>
          </a:p>
        </p:txBody>
      </p:sp>
      <p:sp>
        <p:nvSpPr>
          <p:cNvPr id="5" name="Footer Placeholder 4"/>
          <p:cNvSpPr>
            <a:spLocks noGrp="1"/>
          </p:cNvSpPr>
          <p:nvPr>
            <p:ph type="ftr" sz="quarter" idx="3"/>
          </p:nvPr>
        </p:nvSpPr>
        <p:spPr>
          <a:xfrm>
            <a:off x="13121640" y="30510483"/>
            <a:ext cx="12161520" cy="1752600"/>
          </a:xfrm>
          <a:prstGeom prst="rect">
            <a:avLst/>
          </a:prstGeom>
        </p:spPr>
        <p:txBody>
          <a:bodyPr vert="horz" lIns="438958" tIns="219479" rIns="438958" bIns="219479" rtlCol="0" anchor="ctr"/>
          <a:lstStyle>
            <a:lvl1pPr algn="ctr">
              <a:defRPr sz="5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7523440" y="30510483"/>
            <a:ext cx="8961120" cy="1752600"/>
          </a:xfrm>
          <a:prstGeom prst="rect">
            <a:avLst/>
          </a:prstGeom>
        </p:spPr>
        <p:txBody>
          <a:bodyPr vert="horz" lIns="438958" tIns="219479" rIns="438958" bIns="219479" rtlCol="0" anchor="ctr"/>
          <a:lstStyle>
            <a:lvl1pPr algn="r">
              <a:defRPr sz="5800">
                <a:solidFill>
                  <a:schemeClr val="tx1">
                    <a:tint val="75000"/>
                  </a:schemeClr>
                </a:solidFill>
              </a:defRPr>
            </a:lvl1pPr>
          </a:lstStyle>
          <a:p>
            <a:fld id="{80C22C8A-7F7C-C74E-990B-243F46919487}" type="slidenum">
              <a:rPr lang="en-US" smtClean="0"/>
              <a:pPr/>
              <a:t>‹#›</a:t>
            </a:fld>
            <a:endParaRPr lang="en-US" dirty="0"/>
          </a:p>
        </p:txBody>
      </p:sp>
      <p:pic>
        <p:nvPicPr>
          <p:cNvPr id="8" name="Picture 7"/>
          <p:cNvPicPr>
            <a:picLocks noChangeAspect="1"/>
          </p:cNvPicPr>
          <p:nvPr userDrawn="1"/>
        </p:nvPicPr>
        <p:blipFill>
          <a:blip r:embed="rId13"/>
          <a:stretch>
            <a:fillRect/>
          </a:stretch>
        </p:blipFill>
        <p:spPr>
          <a:xfrm>
            <a:off x="15272384" y="30276927"/>
            <a:ext cx="7764788" cy="977957"/>
          </a:xfrm>
          <a:prstGeom prst="rect">
            <a:avLst/>
          </a:prstGeom>
        </p:spPr>
      </p:pic>
      <p:pic>
        <p:nvPicPr>
          <p:cNvPr id="9" name="Picture 8"/>
          <p:cNvPicPr>
            <a:picLocks noChangeAspect="1"/>
          </p:cNvPicPr>
          <p:nvPr userDrawn="1"/>
        </p:nvPicPr>
        <p:blipFill>
          <a:blip r:embed="rId14"/>
          <a:stretch>
            <a:fillRect/>
          </a:stretch>
        </p:blipFill>
        <p:spPr>
          <a:xfrm>
            <a:off x="27552485" y="30128352"/>
            <a:ext cx="3503439" cy="1278180"/>
          </a:xfrm>
          <a:prstGeom prst="rect">
            <a:avLst/>
          </a:prstGeom>
        </p:spPr>
      </p:pic>
      <p:pic>
        <p:nvPicPr>
          <p:cNvPr id="10" name="Picture 9"/>
          <p:cNvPicPr>
            <a:picLocks noChangeAspect="1"/>
          </p:cNvPicPr>
          <p:nvPr userDrawn="1"/>
        </p:nvPicPr>
        <p:blipFill>
          <a:blip r:embed="rId15"/>
          <a:stretch>
            <a:fillRect/>
          </a:stretch>
        </p:blipFill>
        <p:spPr>
          <a:xfrm>
            <a:off x="24362122" y="30110034"/>
            <a:ext cx="2011618" cy="1319098"/>
          </a:xfrm>
          <a:prstGeom prst="rect">
            <a:avLst/>
          </a:prstGeom>
        </p:spPr>
      </p:pic>
      <p:sp>
        <p:nvSpPr>
          <p:cNvPr id="20" name="Right Triangle 19"/>
          <p:cNvSpPr/>
          <p:nvPr userDrawn="1"/>
        </p:nvSpPr>
        <p:spPr>
          <a:xfrm flipH="1">
            <a:off x="32063621" y="28617953"/>
            <a:ext cx="2326799" cy="4318089"/>
          </a:xfrm>
          <a:prstGeom prst="rtTriangle">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600" dirty="0"/>
          </a:p>
        </p:txBody>
      </p:sp>
      <p:sp>
        <p:nvSpPr>
          <p:cNvPr id="21" name="Rectangle 20"/>
          <p:cNvSpPr/>
          <p:nvPr userDrawn="1"/>
        </p:nvSpPr>
        <p:spPr>
          <a:xfrm>
            <a:off x="34390420" y="28603837"/>
            <a:ext cx="4014380" cy="435575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600" dirty="0"/>
          </a:p>
        </p:txBody>
      </p:sp>
      <p:sp>
        <p:nvSpPr>
          <p:cNvPr id="14" name="Date Placeholder 3"/>
          <p:cNvSpPr txBox="1">
            <a:spLocks/>
          </p:cNvSpPr>
          <p:nvPr userDrawn="1"/>
        </p:nvSpPr>
        <p:spPr>
          <a:xfrm>
            <a:off x="2188944" y="30469294"/>
            <a:ext cx="10243503" cy="1752600"/>
          </a:xfrm>
          <a:prstGeom prst="rect">
            <a:avLst/>
          </a:prstGeom>
        </p:spPr>
        <p:txBody>
          <a:bodyPr vert="horz" lIns="438958" tIns="219479" rIns="438958" bIns="219479" rtlCol="0" anchor="ctr"/>
          <a:lstStyle>
            <a:defPPr>
              <a:defRPr lang="en-US"/>
            </a:defPPr>
            <a:lvl1pPr marL="0" algn="l" defTabSz="2194789" rtl="0" eaLnBrk="1" latinLnBrk="0" hangingPunct="1">
              <a:defRPr sz="5800" kern="1200">
                <a:solidFill>
                  <a:schemeClr val="tx1">
                    <a:tint val="75000"/>
                  </a:schemeClr>
                </a:solidFill>
                <a:latin typeface="+mn-lt"/>
                <a:ea typeface="+mn-ea"/>
                <a:cs typeface="+mn-cs"/>
              </a:defRPr>
            </a:lvl1pPr>
            <a:lvl2pPr marL="2194789" algn="l" defTabSz="2194789" rtl="0" eaLnBrk="1" latinLnBrk="0" hangingPunct="1">
              <a:defRPr sz="8600" kern="1200">
                <a:solidFill>
                  <a:schemeClr val="tx1"/>
                </a:solidFill>
                <a:latin typeface="+mn-lt"/>
                <a:ea typeface="+mn-ea"/>
                <a:cs typeface="+mn-cs"/>
              </a:defRPr>
            </a:lvl2pPr>
            <a:lvl3pPr marL="4389577" algn="l" defTabSz="2194789" rtl="0" eaLnBrk="1" latinLnBrk="0" hangingPunct="1">
              <a:defRPr sz="8600" kern="1200">
                <a:solidFill>
                  <a:schemeClr val="tx1"/>
                </a:solidFill>
                <a:latin typeface="+mn-lt"/>
                <a:ea typeface="+mn-ea"/>
                <a:cs typeface="+mn-cs"/>
              </a:defRPr>
            </a:lvl3pPr>
            <a:lvl4pPr marL="6584366" algn="l" defTabSz="2194789" rtl="0" eaLnBrk="1" latinLnBrk="0" hangingPunct="1">
              <a:defRPr sz="8600" kern="1200">
                <a:solidFill>
                  <a:schemeClr val="tx1"/>
                </a:solidFill>
                <a:latin typeface="+mn-lt"/>
                <a:ea typeface="+mn-ea"/>
                <a:cs typeface="+mn-cs"/>
              </a:defRPr>
            </a:lvl4pPr>
            <a:lvl5pPr marL="8779154" algn="l" defTabSz="2194789" rtl="0" eaLnBrk="1" latinLnBrk="0" hangingPunct="1">
              <a:defRPr sz="8600" kern="1200">
                <a:solidFill>
                  <a:schemeClr val="tx1"/>
                </a:solidFill>
                <a:latin typeface="+mn-lt"/>
                <a:ea typeface="+mn-ea"/>
                <a:cs typeface="+mn-cs"/>
              </a:defRPr>
            </a:lvl5pPr>
            <a:lvl6pPr marL="10973943" algn="l" defTabSz="2194789" rtl="0" eaLnBrk="1" latinLnBrk="0" hangingPunct="1">
              <a:defRPr sz="8600" kern="1200">
                <a:solidFill>
                  <a:schemeClr val="tx1"/>
                </a:solidFill>
                <a:latin typeface="+mn-lt"/>
                <a:ea typeface="+mn-ea"/>
                <a:cs typeface="+mn-cs"/>
              </a:defRPr>
            </a:lvl6pPr>
            <a:lvl7pPr marL="13168732" algn="l" defTabSz="2194789" rtl="0" eaLnBrk="1" latinLnBrk="0" hangingPunct="1">
              <a:defRPr sz="8600" kern="1200">
                <a:solidFill>
                  <a:schemeClr val="tx1"/>
                </a:solidFill>
                <a:latin typeface="+mn-lt"/>
                <a:ea typeface="+mn-ea"/>
                <a:cs typeface="+mn-cs"/>
              </a:defRPr>
            </a:lvl7pPr>
            <a:lvl8pPr marL="15363520" algn="l" defTabSz="2194789" rtl="0" eaLnBrk="1" latinLnBrk="0" hangingPunct="1">
              <a:defRPr sz="8600" kern="1200">
                <a:solidFill>
                  <a:schemeClr val="tx1"/>
                </a:solidFill>
                <a:latin typeface="+mn-lt"/>
                <a:ea typeface="+mn-ea"/>
                <a:cs typeface="+mn-cs"/>
              </a:defRPr>
            </a:lvl8pPr>
            <a:lvl9pPr marL="17558309" algn="l" defTabSz="2194789" rtl="0" eaLnBrk="1" latinLnBrk="0" hangingPunct="1">
              <a:defRPr sz="8600" kern="1200">
                <a:solidFill>
                  <a:schemeClr val="tx1"/>
                </a:solidFill>
                <a:latin typeface="+mn-lt"/>
                <a:ea typeface="+mn-ea"/>
                <a:cs typeface="+mn-cs"/>
              </a:defRPr>
            </a:lvl9pPr>
          </a:lstStyle>
          <a:p>
            <a:fld id="{D62985F2-A091-374A-8360-92265B073C91}" type="datetimeFigureOut">
              <a:rPr lang="en-US" smtClean="0"/>
              <a:pPr/>
              <a:t>2/11/2019</a:t>
            </a:fld>
            <a:endParaRPr lang="en-US" dirty="0"/>
          </a:p>
        </p:txBody>
      </p:sp>
      <p:sp>
        <p:nvSpPr>
          <p:cNvPr id="15" name="Slide Number Placeholder 5"/>
          <p:cNvSpPr txBox="1">
            <a:spLocks/>
          </p:cNvSpPr>
          <p:nvPr userDrawn="1"/>
        </p:nvSpPr>
        <p:spPr>
          <a:xfrm>
            <a:off x="31456094" y="30469294"/>
            <a:ext cx="10243503" cy="1752600"/>
          </a:xfrm>
          <a:prstGeom prst="rect">
            <a:avLst/>
          </a:prstGeom>
        </p:spPr>
        <p:txBody>
          <a:bodyPr vert="horz" lIns="438958" tIns="219479" rIns="438958" bIns="219479" rtlCol="0" anchor="ctr"/>
          <a:lstStyle>
            <a:defPPr>
              <a:defRPr lang="en-US"/>
            </a:defPPr>
            <a:lvl1pPr marL="0" algn="r" defTabSz="2194789" rtl="0" eaLnBrk="1" latinLnBrk="0" hangingPunct="1">
              <a:defRPr sz="5800" kern="1200">
                <a:solidFill>
                  <a:schemeClr val="tx1">
                    <a:tint val="75000"/>
                  </a:schemeClr>
                </a:solidFill>
                <a:latin typeface="+mn-lt"/>
                <a:ea typeface="+mn-ea"/>
                <a:cs typeface="+mn-cs"/>
              </a:defRPr>
            </a:lvl1pPr>
            <a:lvl2pPr marL="2194789" algn="l" defTabSz="2194789" rtl="0" eaLnBrk="1" latinLnBrk="0" hangingPunct="1">
              <a:defRPr sz="8600" kern="1200">
                <a:solidFill>
                  <a:schemeClr val="tx1"/>
                </a:solidFill>
                <a:latin typeface="+mn-lt"/>
                <a:ea typeface="+mn-ea"/>
                <a:cs typeface="+mn-cs"/>
              </a:defRPr>
            </a:lvl2pPr>
            <a:lvl3pPr marL="4389577" algn="l" defTabSz="2194789" rtl="0" eaLnBrk="1" latinLnBrk="0" hangingPunct="1">
              <a:defRPr sz="8600" kern="1200">
                <a:solidFill>
                  <a:schemeClr val="tx1"/>
                </a:solidFill>
                <a:latin typeface="+mn-lt"/>
                <a:ea typeface="+mn-ea"/>
                <a:cs typeface="+mn-cs"/>
              </a:defRPr>
            </a:lvl3pPr>
            <a:lvl4pPr marL="6584366" algn="l" defTabSz="2194789" rtl="0" eaLnBrk="1" latinLnBrk="0" hangingPunct="1">
              <a:defRPr sz="8600" kern="1200">
                <a:solidFill>
                  <a:schemeClr val="tx1"/>
                </a:solidFill>
                <a:latin typeface="+mn-lt"/>
                <a:ea typeface="+mn-ea"/>
                <a:cs typeface="+mn-cs"/>
              </a:defRPr>
            </a:lvl4pPr>
            <a:lvl5pPr marL="8779154" algn="l" defTabSz="2194789" rtl="0" eaLnBrk="1" latinLnBrk="0" hangingPunct="1">
              <a:defRPr sz="8600" kern="1200">
                <a:solidFill>
                  <a:schemeClr val="tx1"/>
                </a:solidFill>
                <a:latin typeface="+mn-lt"/>
                <a:ea typeface="+mn-ea"/>
                <a:cs typeface="+mn-cs"/>
              </a:defRPr>
            </a:lvl5pPr>
            <a:lvl6pPr marL="10973943" algn="l" defTabSz="2194789" rtl="0" eaLnBrk="1" latinLnBrk="0" hangingPunct="1">
              <a:defRPr sz="8600" kern="1200">
                <a:solidFill>
                  <a:schemeClr val="tx1"/>
                </a:solidFill>
                <a:latin typeface="+mn-lt"/>
                <a:ea typeface="+mn-ea"/>
                <a:cs typeface="+mn-cs"/>
              </a:defRPr>
            </a:lvl6pPr>
            <a:lvl7pPr marL="13168732" algn="l" defTabSz="2194789" rtl="0" eaLnBrk="1" latinLnBrk="0" hangingPunct="1">
              <a:defRPr sz="8600" kern="1200">
                <a:solidFill>
                  <a:schemeClr val="tx1"/>
                </a:solidFill>
                <a:latin typeface="+mn-lt"/>
                <a:ea typeface="+mn-ea"/>
                <a:cs typeface="+mn-cs"/>
              </a:defRPr>
            </a:lvl7pPr>
            <a:lvl8pPr marL="15363520" algn="l" defTabSz="2194789" rtl="0" eaLnBrk="1" latinLnBrk="0" hangingPunct="1">
              <a:defRPr sz="8600" kern="1200">
                <a:solidFill>
                  <a:schemeClr val="tx1"/>
                </a:solidFill>
                <a:latin typeface="+mn-lt"/>
                <a:ea typeface="+mn-ea"/>
                <a:cs typeface="+mn-cs"/>
              </a:defRPr>
            </a:lvl8pPr>
            <a:lvl9pPr marL="17558309" algn="l" defTabSz="2194789" rtl="0" eaLnBrk="1" latinLnBrk="0" hangingPunct="1">
              <a:defRPr sz="8600" kern="1200">
                <a:solidFill>
                  <a:schemeClr val="tx1"/>
                </a:solidFill>
                <a:latin typeface="+mn-lt"/>
                <a:ea typeface="+mn-ea"/>
                <a:cs typeface="+mn-cs"/>
              </a:defRPr>
            </a:lvl9pPr>
          </a:lstStyle>
          <a:p>
            <a:fld id="{80C22C8A-7F7C-C74E-990B-243F46919487}" type="slidenum">
              <a:rPr lang="en-US" smtClean="0"/>
              <a:pPr/>
              <a:t>‹#›</a:t>
            </a:fld>
            <a:endParaRPr lang="en-US" dirty="0"/>
          </a:p>
        </p:txBody>
      </p:sp>
      <p:pic>
        <p:nvPicPr>
          <p:cNvPr id="16" name="Picture 15"/>
          <p:cNvPicPr>
            <a:picLocks noChangeAspect="1"/>
          </p:cNvPicPr>
          <p:nvPr userDrawn="1"/>
        </p:nvPicPr>
        <p:blipFill rotWithShape="1">
          <a:blip r:embed="rId16"/>
          <a:srcRect l="4478" r="7936"/>
          <a:stretch/>
        </p:blipFill>
        <p:spPr>
          <a:xfrm>
            <a:off x="1" y="28543390"/>
            <a:ext cx="38450520" cy="4389120"/>
          </a:xfrm>
          <a:prstGeom prst="rect">
            <a:avLst/>
          </a:prstGeom>
        </p:spPr>
      </p:pic>
      <p:pic>
        <p:nvPicPr>
          <p:cNvPr id="17" name="Picture 16"/>
          <p:cNvPicPr>
            <a:picLocks noChangeAspect="1"/>
          </p:cNvPicPr>
          <p:nvPr userDrawn="1"/>
        </p:nvPicPr>
        <p:blipFill>
          <a:blip r:embed="rId13"/>
          <a:stretch>
            <a:fillRect/>
          </a:stretch>
        </p:blipFill>
        <p:spPr>
          <a:xfrm>
            <a:off x="13074035" y="30278688"/>
            <a:ext cx="8427474" cy="928542"/>
          </a:xfrm>
          <a:prstGeom prst="rect">
            <a:avLst/>
          </a:prstGeom>
        </p:spPr>
      </p:pic>
      <p:pic>
        <p:nvPicPr>
          <p:cNvPr id="18" name="Picture 17"/>
          <p:cNvPicPr>
            <a:picLocks noChangeAspect="1"/>
          </p:cNvPicPr>
          <p:nvPr userDrawn="1"/>
        </p:nvPicPr>
        <p:blipFill>
          <a:blip r:embed="rId14"/>
          <a:stretch>
            <a:fillRect/>
          </a:stretch>
        </p:blipFill>
        <p:spPr>
          <a:xfrm>
            <a:off x="26153744" y="30171583"/>
            <a:ext cx="3802440" cy="1213595"/>
          </a:xfrm>
          <a:prstGeom prst="rect">
            <a:avLst/>
          </a:prstGeom>
        </p:spPr>
      </p:pic>
      <p:pic>
        <p:nvPicPr>
          <p:cNvPr id="19" name="Picture 18"/>
          <p:cNvPicPr>
            <a:picLocks noChangeAspect="1"/>
          </p:cNvPicPr>
          <p:nvPr userDrawn="1"/>
        </p:nvPicPr>
        <p:blipFill>
          <a:blip r:embed="rId15"/>
          <a:stretch>
            <a:fillRect/>
          </a:stretch>
        </p:blipFill>
        <p:spPr>
          <a:xfrm>
            <a:off x="22736658" y="30154087"/>
            <a:ext cx="2183300" cy="1252445"/>
          </a:xfrm>
          <a:prstGeom prst="rect">
            <a:avLst/>
          </a:prstGeom>
        </p:spPr>
      </p:pic>
      <p:sp>
        <p:nvSpPr>
          <p:cNvPr id="22" name="Right Triangle 21"/>
          <p:cNvSpPr/>
          <p:nvPr userDrawn="1"/>
        </p:nvSpPr>
        <p:spPr>
          <a:xfrm flipH="1">
            <a:off x="31160587" y="28563298"/>
            <a:ext cx="2725090" cy="4355102"/>
          </a:xfrm>
          <a:prstGeom prst="rtTriangle">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p:cNvSpPr/>
          <p:nvPr userDrawn="1"/>
        </p:nvSpPr>
        <p:spPr>
          <a:xfrm>
            <a:off x="33885677" y="28563299"/>
            <a:ext cx="4519123" cy="439629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373960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94706" rtl="0" eaLnBrk="1" latinLnBrk="0" hangingPunct="1">
        <a:spcBef>
          <a:spcPct val="0"/>
        </a:spcBef>
        <a:buNone/>
        <a:defRPr sz="21098" kern="1200">
          <a:solidFill>
            <a:schemeClr val="tx1"/>
          </a:solidFill>
          <a:latin typeface="+mj-lt"/>
          <a:ea typeface="+mj-ea"/>
          <a:cs typeface="+mj-cs"/>
        </a:defRPr>
      </a:lvl1pPr>
    </p:titleStyle>
    <p:bodyStyle>
      <a:lvl1pPr marL="1646029" indent="-1646029" algn="l" defTabSz="2194706" rtl="0" eaLnBrk="1" latinLnBrk="0" hangingPunct="1">
        <a:spcBef>
          <a:spcPct val="20000"/>
        </a:spcBef>
        <a:buFont typeface="Arial"/>
        <a:buChar char="•"/>
        <a:defRPr sz="15400" kern="1200">
          <a:solidFill>
            <a:schemeClr val="tx1"/>
          </a:solidFill>
          <a:latin typeface="+mn-lt"/>
          <a:ea typeface="+mn-ea"/>
          <a:cs typeface="+mn-cs"/>
        </a:defRPr>
      </a:lvl1pPr>
      <a:lvl2pPr marL="3566398" indent="-1371691" algn="l" defTabSz="2194706" rtl="0" eaLnBrk="1" latinLnBrk="0" hangingPunct="1">
        <a:spcBef>
          <a:spcPct val="20000"/>
        </a:spcBef>
        <a:buFont typeface="Arial"/>
        <a:buChar char="–"/>
        <a:defRPr sz="13399" kern="1200">
          <a:solidFill>
            <a:schemeClr val="tx1"/>
          </a:solidFill>
          <a:latin typeface="+mn-lt"/>
          <a:ea typeface="+mn-ea"/>
          <a:cs typeface="+mn-cs"/>
        </a:defRPr>
      </a:lvl2pPr>
      <a:lvl3pPr marL="5486766" indent="-1097353" algn="l" defTabSz="2194706" rtl="0" eaLnBrk="1" latinLnBrk="0" hangingPunct="1">
        <a:spcBef>
          <a:spcPct val="20000"/>
        </a:spcBef>
        <a:buFont typeface="Arial"/>
        <a:buChar char="•"/>
        <a:defRPr sz="11500" kern="1200">
          <a:solidFill>
            <a:schemeClr val="tx1"/>
          </a:solidFill>
          <a:latin typeface="+mn-lt"/>
          <a:ea typeface="+mn-ea"/>
          <a:cs typeface="+mn-cs"/>
        </a:defRPr>
      </a:lvl3pPr>
      <a:lvl4pPr marL="7681471" indent="-1097353" algn="l" defTabSz="2194706" rtl="0" eaLnBrk="1" latinLnBrk="0" hangingPunct="1">
        <a:spcBef>
          <a:spcPct val="20000"/>
        </a:spcBef>
        <a:buFont typeface="Arial"/>
        <a:buChar char="–"/>
        <a:defRPr sz="9600" kern="1200">
          <a:solidFill>
            <a:schemeClr val="tx1"/>
          </a:solidFill>
          <a:latin typeface="+mn-lt"/>
          <a:ea typeface="+mn-ea"/>
          <a:cs typeface="+mn-cs"/>
        </a:defRPr>
      </a:lvl4pPr>
      <a:lvl5pPr marL="9876178" indent="-1097353" algn="l" defTabSz="2194706" rtl="0" eaLnBrk="1" latinLnBrk="0" hangingPunct="1">
        <a:spcBef>
          <a:spcPct val="20000"/>
        </a:spcBef>
        <a:buFont typeface="Arial"/>
        <a:buChar char="»"/>
        <a:defRPr sz="9600" kern="1200">
          <a:solidFill>
            <a:schemeClr val="tx1"/>
          </a:solidFill>
          <a:latin typeface="+mn-lt"/>
          <a:ea typeface="+mn-ea"/>
          <a:cs typeface="+mn-cs"/>
        </a:defRPr>
      </a:lvl5pPr>
      <a:lvl6pPr marL="12070883" indent="-1097353" algn="l" defTabSz="2194706" rtl="0" eaLnBrk="1" latinLnBrk="0" hangingPunct="1">
        <a:spcBef>
          <a:spcPct val="20000"/>
        </a:spcBef>
        <a:buFont typeface="Arial"/>
        <a:buChar char="•"/>
        <a:defRPr sz="9600" kern="1200">
          <a:solidFill>
            <a:schemeClr val="tx1"/>
          </a:solidFill>
          <a:latin typeface="+mn-lt"/>
          <a:ea typeface="+mn-ea"/>
          <a:cs typeface="+mn-cs"/>
        </a:defRPr>
      </a:lvl6pPr>
      <a:lvl7pPr marL="14265590" indent="-1097353" algn="l" defTabSz="2194706" rtl="0" eaLnBrk="1" latinLnBrk="0" hangingPunct="1">
        <a:spcBef>
          <a:spcPct val="20000"/>
        </a:spcBef>
        <a:buFont typeface="Arial"/>
        <a:buChar char="•"/>
        <a:defRPr sz="9600" kern="1200">
          <a:solidFill>
            <a:schemeClr val="tx1"/>
          </a:solidFill>
          <a:latin typeface="+mn-lt"/>
          <a:ea typeface="+mn-ea"/>
          <a:cs typeface="+mn-cs"/>
        </a:defRPr>
      </a:lvl7pPr>
      <a:lvl8pPr marL="16460298" indent="-1097353" algn="l" defTabSz="2194706" rtl="0" eaLnBrk="1" latinLnBrk="0" hangingPunct="1">
        <a:spcBef>
          <a:spcPct val="20000"/>
        </a:spcBef>
        <a:buFont typeface="Arial"/>
        <a:buChar char="•"/>
        <a:defRPr sz="9600" kern="1200">
          <a:solidFill>
            <a:schemeClr val="tx1"/>
          </a:solidFill>
          <a:latin typeface="+mn-lt"/>
          <a:ea typeface="+mn-ea"/>
          <a:cs typeface="+mn-cs"/>
        </a:defRPr>
      </a:lvl8pPr>
      <a:lvl9pPr marL="18655002" indent="-1097353" algn="l" defTabSz="2194706"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706" rtl="0" eaLnBrk="1" latinLnBrk="0" hangingPunct="1">
        <a:defRPr sz="8600" kern="1200">
          <a:solidFill>
            <a:schemeClr val="tx1"/>
          </a:solidFill>
          <a:latin typeface="+mn-lt"/>
          <a:ea typeface="+mn-ea"/>
          <a:cs typeface="+mn-cs"/>
        </a:defRPr>
      </a:lvl1pPr>
      <a:lvl2pPr marL="2194706" algn="l" defTabSz="2194706" rtl="0" eaLnBrk="1" latinLnBrk="0" hangingPunct="1">
        <a:defRPr sz="8600" kern="1200">
          <a:solidFill>
            <a:schemeClr val="tx1"/>
          </a:solidFill>
          <a:latin typeface="+mn-lt"/>
          <a:ea typeface="+mn-ea"/>
          <a:cs typeface="+mn-cs"/>
        </a:defRPr>
      </a:lvl2pPr>
      <a:lvl3pPr marL="4389413" algn="l" defTabSz="2194706" rtl="0" eaLnBrk="1" latinLnBrk="0" hangingPunct="1">
        <a:defRPr sz="8600" kern="1200">
          <a:solidFill>
            <a:schemeClr val="tx1"/>
          </a:solidFill>
          <a:latin typeface="+mn-lt"/>
          <a:ea typeface="+mn-ea"/>
          <a:cs typeface="+mn-cs"/>
        </a:defRPr>
      </a:lvl3pPr>
      <a:lvl4pPr marL="6584119" algn="l" defTabSz="2194706" rtl="0" eaLnBrk="1" latinLnBrk="0" hangingPunct="1">
        <a:defRPr sz="8600" kern="1200">
          <a:solidFill>
            <a:schemeClr val="tx1"/>
          </a:solidFill>
          <a:latin typeface="+mn-lt"/>
          <a:ea typeface="+mn-ea"/>
          <a:cs typeface="+mn-cs"/>
        </a:defRPr>
      </a:lvl4pPr>
      <a:lvl5pPr marL="8778824" algn="l" defTabSz="2194706" rtl="0" eaLnBrk="1" latinLnBrk="0" hangingPunct="1">
        <a:defRPr sz="8600" kern="1200">
          <a:solidFill>
            <a:schemeClr val="tx1"/>
          </a:solidFill>
          <a:latin typeface="+mn-lt"/>
          <a:ea typeface="+mn-ea"/>
          <a:cs typeface="+mn-cs"/>
        </a:defRPr>
      </a:lvl5pPr>
      <a:lvl6pPr marL="10973531" algn="l" defTabSz="2194706" rtl="0" eaLnBrk="1" latinLnBrk="0" hangingPunct="1">
        <a:defRPr sz="8600" kern="1200">
          <a:solidFill>
            <a:schemeClr val="tx1"/>
          </a:solidFill>
          <a:latin typeface="+mn-lt"/>
          <a:ea typeface="+mn-ea"/>
          <a:cs typeface="+mn-cs"/>
        </a:defRPr>
      </a:lvl6pPr>
      <a:lvl7pPr marL="13168238" algn="l" defTabSz="2194706" rtl="0" eaLnBrk="1" latinLnBrk="0" hangingPunct="1">
        <a:defRPr sz="8600" kern="1200">
          <a:solidFill>
            <a:schemeClr val="tx1"/>
          </a:solidFill>
          <a:latin typeface="+mn-lt"/>
          <a:ea typeface="+mn-ea"/>
          <a:cs typeface="+mn-cs"/>
        </a:defRPr>
      </a:lvl7pPr>
      <a:lvl8pPr marL="15362943" algn="l" defTabSz="2194706" rtl="0" eaLnBrk="1" latinLnBrk="0" hangingPunct="1">
        <a:defRPr sz="8600" kern="1200">
          <a:solidFill>
            <a:schemeClr val="tx1"/>
          </a:solidFill>
          <a:latin typeface="+mn-lt"/>
          <a:ea typeface="+mn-ea"/>
          <a:cs typeface="+mn-cs"/>
        </a:defRPr>
      </a:lvl8pPr>
      <a:lvl9pPr marL="17557650" algn="l" defTabSz="2194706"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jpe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FA6EC554-B26A-4DB0-B068-395C71BA2DE3}"/>
              </a:ext>
            </a:extLst>
          </p:cNvPr>
          <p:cNvPicPr>
            <a:picLocks noChangeAspect="1"/>
          </p:cNvPicPr>
          <p:nvPr/>
        </p:nvPicPr>
        <p:blipFill>
          <a:blip r:embed="rId3"/>
          <a:stretch>
            <a:fillRect/>
          </a:stretch>
        </p:blipFill>
        <p:spPr>
          <a:xfrm>
            <a:off x="25141832" y="10919219"/>
            <a:ext cx="11896145" cy="7930763"/>
          </a:xfrm>
          <a:prstGeom prst="rect">
            <a:avLst/>
          </a:prstGeom>
        </p:spPr>
      </p:pic>
      <p:sp>
        <p:nvSpPr>
          <p:cNvPr id="21" name="Rectangle 20"/>
          <p:cNvSpPr/>
          <p:nvPr/>
        </p:nvSpPr>
        <p:spPr>
          <a:xfrm>
            <a:off x="602063" y="4642399"/>
            <a:ext cx="15155515" cy="4478149"/>
          </a:xfrm>
          <a:prstGeom prst="rect">
            <a:avLst/>
          </a:prstGeom>
        </p:spPr>
        <p:txBody>
          <a:bodyPr wrap="square">
            <a:spAutoFit/>
          </a:bodyPr>
          <a:lstStyle/>
          <a:p>
            <a:pPr algn="just"/>
            <a:r>
              <a:rPr lang="en-CA" sz="6000" cap="all" spc="540" dirty="0">
                <a:solidFill>
                  <a:srgbClr val="66A598"/>
                </a:solidFill>
                <a:latin typeface="Lato" panose="020F0502020204030203" pitchFamily="34" charset="0"/>
                <a:ea typeface="Raleway" charset="0"/>
                <a:cs typeface="Raleway" charset="0"/>
              </a:rPr>
              <a:t>Background</a:t>
            </a:r>
          </a:p>
          <a:p>
            <a:pPr algn="just">
              <a:spcBef>
                <a:spcPts val="1800"/>
              </a:spcBef>
            </a:pPr>
            <a:r>
              <a:rPr lang="en-US" sz="3000" dirty="0">
                <a:solidFill>
                  <a:schemeClr val="tx1">
                    <a:lumMod val="65000"/>
                    <a:lumOff val="35000"/>
                  </a:schemeClr>
                </a:solidFill>
                <a:latin typeface="Lato" panose="020F0502020204030203" pitchFamily="34" charset="0"/>
                <a:cs typeface="Raleway"/>
              </a:rPr>
              <a:t>Patent Ductus Arteriosus (PDA) is a common cardiovascular condition in preterm infants where considerable variation in management practices exists. </a:t>
            </a:r>
            <a:endParaRPr lang="en-CA" sz="4399" i="1" dirty="0">
              <a:solidFill>
                <a:schemeClr val="tx1">
                  <a:lumMod val="65000"/>
                  <a:lumOff val="35000"/>
                </a:schemeClr>
              </a:solidFill>
              <a:latin typeface="Lato" panose="020F0502020204030203" pitchFamily="34" charset="0"/>
              <a:cs typeface="Raleway"/>
            </a:endParaRPr>
          </a:p>
          <a:p>
            <a:pPr algn="just">
              <a:spcBef>
                <a:spcPts val="1800"/>
              </a:spcBef>
            </a:pPr>
            <a:r>
              <a:rPr lang="en-US" sz="3000" dirty="0">
                <a:solidFill>
                  <a:schemeClr val="tx1">
                    <a:lumMod val="65000"/>
                    <a:lumOff val="35000"/>
                  </a:schemeClr>
                </a:solidFill>
                <a:latin typeface="Lato" panose="020F0502020204030203" pitchFamily="34" charset="0"/>
                <a:cs typeface="Raleway"/>
              </a:rPr>
              <a:t>In a recent network meta-analysis of treatments for hemodynamically significant PDA (</a:t>
            </a:r>
            <a:r>
              <a:rPr lang="en-US" sz="3000" dirty="0" err="1">
                <a:solidFill>
                  <a:schemeClr val="tx1">
                    <a:lumMod val="65000"/>
                    <a:lumOff val="35000"/>
                  </a:schemeClr>
                </a:solidFill>
                <a:latin typeface="Lato" panose="020F0502020204030203" pitchFamily="34" charset="0"/>
                <a:cs typeface="Raleway"/>
              </a:rPr>
              <a:t>hsPDA</a:t>
            </a:r>
            <a:r>
              <a:rPr lang="en-US" sz="3000" dirty="0">
                <a:solidFill>
                  <a:schemeClr val="tx1">
                    <a:lumMod val="65000"/>
                    <a:lumOff val="35000"/>
                  </a:schemeClr>
                </a:solidFill>
                <a:latin typeface="Lato" panose="020F0502020204030203" pitchFamily="34" charset="0"/>
                <a:cs typeface="Raleway"/>
              </a:rPr>
              <a:t>), authors identified ten treatments evaluated across eight outcomes</a:t>
            </a:r>
            <a:r>
              <a:rPr lang="en-US" sz="3000" baseline="30000" dirty="0">
                <a:solidFill>
                  <a:schemeClr val="tx1">
                    <a:lumMod val="65000"/>
                    <a:lumOff val="35000"/>
                  </a:schemeClr>
                </a:solidFill>
                <a:latin typeface="Lato" panose="020F0502020204030203" pitchFamily="34" charset="0"/>
                <a:cs typeface="Raleway"/>
              </a:rPr>
              <a:t>1</a:t>
            </a:r>
            <a:r>
              <a:rPr lang="en-US" sz="3000" dirty="0">
                <a:solidFill>
                  <a:schemeClr val="tx1">
                    <a:lumMod val="65000"/>
                    <a:lumOff val="35000"/>
                  </a:schemeClr>
                </a:solidFill>
                <a:latin typeface="Lato" panose="020F0502020204030203" pitchFamily="34" charset="0"/>
                <a:cs typeface="Raleway"/>
              </a:rPr>
              <a:t>. </a:t>
            </a:r>
          </a:p>
          <a:p>
            <a:pPr algn="just">
              <a:spcBef>
                <a:spcPts val="1800"/>
              </a:spcBef>
            </a:pPr>
            <a:r>
              <a:rPr lang="en-US" sz="3000" dirty="0">
                <a:solidFill>
                  <a:schemeClr val="tx1">
                    <a:lumMod val="65000"/>
                    <a:lumOff val="35000"/>
                  </a:schemeClr>
                </a:solidFill>
                <a:latin typeface="Lato" panose="020F0502020204030203" pitchFamily="34" charset="0"/>
                <a:cs typeface="Raleway"/>
              </a:rPr>
              <a:t>The study purpose was to evaluate how treatment decisions for </a:t>
            </a:r>
            <a:r>
              <a:rPr lang="en-US" sz="3000" dirty="0" err="1">
                <a:solidFill>
                  <a:schemeClr val="tx1">
                    <a:lumMod val="65000"/>
                    <a:lumOff val="35000"/>
                  </a:schemeClr>
                </a:solidFill>
                <a:latin typeface="Lato" panose="020F0502020204030203" pitchFamily="34" charset="0"/>
                <a:cs typeface="Raleway"/>
              </a:rPr>
              <a:t>hsPDA</a:t>
            </a:r>
            <a:r>
              <a:rPr lang="en-US" sz="3000" dirty="0">
                <a:solidFill>
                  <a:schemeClr val="tx1">
                    <a:lumMod val="65000"/>
                    <a:lumOff val="35000"/>
                  </a:schemeClr>
                </a:solidFill>
                <a:latin typeface="Lato" panose="020F0502020204030203" pitchFamily="34" charset="0"/>
                <a:cs typeface="Raleway"/>
              </a:rPr>
              <a:t> differ across decision maker preference sets and baseline event rates.</a:t>
            </a:r>
          </a:p>
        </p:txBody>
      </p:sp>
      <p:sp>
        <p:nvSpPr>
          <p:cNvPr id="18" name="Parallelogram 17"/>
          <p:cNvSpPr/>
          <p:nvPr/>
        </p:nvSpPr>
        <p:spPr>
          <a:xfrm flipV="1">
            <a:off x="0" y="4367322"/>
            <a:ext cx="38404800" cy="126443"/>
          </a:xfrm>
          <a:prstGeom prst="parallelogram">
            <a:avLst>
              <a:gd name="adj" fmla="val 0"/>
            </a:avLst>
          </a:prstGeom>
          <a:solidFill>
            <a:srgbClr val="675C95">
              <a:alpha val="6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675C95"/>
              </a:solidFill>
            </a:endParaRPr>
          </a:p>
        </p:txBody>
      </p:sp>
      <p:sp>
        <p:nvSpPr>
          <p:cNvPr id="19" name="Rectangle 18"/>
          <p:cNvSpPr/>
          <p:nvPr/>
        </p:nvSpPr>
        <p:spPr>
          <a:xfrm>
            <a:off x="625642" y="597673"/>
            <a:ext cx="28490312" cy="3231654"/>
          </a:xfrm>
          <a:prstGeom prst="rect">
            <a:avLst/>
          </a:prstGeom>
        </p:spPr>
        <p:txBody>
          <a:bodyPr wrap="square">
            <a:spAutoFit/>
          </a:bodyPr>
          <a:lstStyle/>
          <a:p>
            <a:r>
              <a:rPr lang="en-CA" sz="7200" b="1" dirty="0"/>
              <a:t>Variations in Practice May be Evidence-Based: Application of Multi-Criteria Decision Analysis to Treatments for Patent Ductus Arteriosus</a:t>
            </a:r>
            <a:endParaRPr lang="en-CA" sz="7200" dirty="0"/>
          </a:p>
          <a:p>
            <a:r>
              <a:rPr lang="en-US" sz="2800" dirty="0">
                <a:solidFill>
                  <a:schemeClr val="tx1">
                    <a:lumMod val="75000"/>
                    <a:lumOff val="25000"/>
                  </a:schemeClr>
                </a:solidFill>
                <a:latin typeface="Lato" panose="020F0502020204030203" pitchFamily="34" charset="0"/>
                <a:ea typeface="Raleway" charset="0"/>
                <a:cs typeface="Raleway" charset="0"/>
              </a:rPr>
              <a:t>Disher, Tim</a:t>
            </a:r>
            <a:r>
              <a:rPr lang="en-US" sz="2800" baseline="30000" dirty="0">
                <a:solidFill>
                  <a:schemeClr val="tx1">
                    <a:lumMod val="75000"/>
                    <a:lumOff val="25000"/>
                  </a:schemeClr>
                </a:solidFill>
                <a:latin typeface="Lato" panose="020F0502020204030203" pitchFamily="34" charset="0"/>
                <a:ea typeface="Raleway" charset="0"/>
                <a:cs typeface="Raleway" charset="0"/>
              </a:rPr>
              <a:t>1</a:t>
            </a:r>
            <a:r>
              <a:rPr lang="en-US" sz="2800" dirty="0">
                <a:solidFill>
                  <a:schemeClr val="tx1">
                    <a:lumMod val="75000"/>
                    <a:lumOff val="25000"/>
                  </a:schemeClr>
                </a:solidFill>
                <a:latin typeface="Lato" panose="020F0502020204030203" pitchFamily="34" charset="0"/>
                <a:ea typeface="Raleway" charset="0"/>
                <a:cs typeface="Raleway" charset="0"/>
              </a:rPr>
              <a:t>., Mitra, Souvik</a:t>
            </a:r>
            <a:r>
              <a:rPr lang="en-US" sz="2800" baseline="30000" dirty="0">
                <a:solidFill>
                  <a:schemeClr val="tx1">
                    <a:lumMod val="75000"/>
                    <a:lumOff val="25000"/>
                  </a:schemeClr>
                </a:solidFill>
                <a:latin typeface="Lato" panose="020F0502020204030203" pitchFamily="34" charset="0"/>
                <a:ea typeface="Raleway" charset="0"/>
                <a:cs typeface="Raleway" charset="0"/>
              </a:rPr>
              <a:t>3,4</a:t>
            </a:r>
            <a:r>
              <a:rPr lang="en-US" sz="2800" dirty="0">
                <a:solidFill>
                  <a:schemeClr val="tx1">
                    <a:lumMod val="75000"/>
                    <a:lumOff val="25000"/>
                  </a:schemeClr>
                </a:solidFill>
                <a:latin typeface="Lato" panose="020F0502020204030203" pitchFamily="34" charset="0"/>
                <a:ea typeface="Raleway" charset="0"/>
                <a:cs typeface="Raleway" charset="0"/>
              </a:rPr>
              <a:t>., Beaubien, Louis</a:t>
            </a:r>
            <a:r>
              <a:rPr lang="en-US" sz="2800" baseline="30000" dirty="0">
                <a:solidFill>
                  <a:schemeClr val="tx1">
                    <a:lumMod val="75000"/>
                    <a:lumOff val="25000"/>
                  </a:schemeClr>
                </a:solidFill>
                <a:latin typeface="Lato" panose="020F0502020204030203" pitchFamily="34" charset="0"/>
                <a:ea typeface="Raleway" charset="0"/>
                <a:cs typeface="Raleway" charset="0"/>
              </a:rPr>
              <a:t>5</a:t>
            </a:r>
            <a:r>
              <a:rPr lang="en-US" sz="2800" dirty="0">
                <a:solidFill>
                  <a:schemeClr val="tx1">
                    <a:lumMod val="75000"/>
                    <a:lumOff val="25000"/>
                  </a:schemeClr>
                </a:solidFill>
                <a:latin typeface="Lato" panose="020F0502020204030203" pitchFamily="34" charset="0"/>
                <a:ea typeface="Raleway" charset="0"/>
                <a:cs typeface="Raleway" charset="0"/>
              </a:rPr>
              <a:t>., Campbell-Yeo, Marsha</a:t>
            </a:r>
            <a:r>
              <a:rPr lang="en-US" sz="2800" baseline="30000" dirty="0">
                <a:solidFill>
                  <a:schemeClr val="tx1">
                    <a:lumMod val="75000"/>
                    <a:lumOff val="25000"/>
                  </a:schemeClr>
                </a:solidFill>
                <a:latin typeface="Lato" panose="020F0502020204030203" pitchFamily="34" charset="0"/>
                <a:ea typeface="Raleway" charset="0"/>
                <a:cs typeface="Raleway" charset="0"/>
              </a:rPr>
              <a:t>1,3,4</a:t>
            </a:r>
            <a:r>
              <a:rPr lang="en-US" sz="2800" dirty="0">
                <a:solidFill>
                  <a:schemeClr val="tx1">
                    <a:lumMod val="75000"/>
                    <a:lumOff val="25000"/>
                  </a:schemeClr>
                </a:solidFill>
                <a:latin typeface="Lato" panose="020F0502020204030203" pitchFamily="34" charset="0"/>
                <a:ea typeface="Raleway" charset="0"/>
                <a:cs typeface="Raleway" charset="0"/>
              </a:rPr>
              <a:t>. </a:t>
            </a:r>
          </a:p>
          <a:p>
            <a:r>
              <a:rPr lang="en-US" sz="2400" dirty="0">
                <a:solidFill>
                  <a:schemeClr val="tx1">
                    <a:lumMod val="75000"/>
                    <a:lumOff val="25000"/>
                  </a:schemeClr>
                </a:solidFill>
                <a:latin typeface="Lato" panose="020F0502020204030203" pitchFamily="34" charset="0"/>
                <a:ea typeface="Raleway" charset="0"/>
                <a:cs typeface="Raleway" charset="0"/>
              </a:rPr>
              <a:t>1. School of Nursing, Dalhousie University; 2. Cornerstone Research; 3. Department of Pediatrics, IWK Health Centre; 4. Faculty of Medicine, Dalhousie University; 5. Faculty of Management, Dalhousie University</a:t>
            </a:r>
            <a:endParaRPr lang="en-US" sz="2400" baseline="30000" dirty="0">
              <a:solidFill>
                <a:schemeClr val="tx1">
                  <a:lumMod val="75000"/>
                  <a:lumOff val="25000"/>
                </a:schemeClr>
              </a:solidFill>
              <a:latin typeface="Lato" panose="020F0502020204030203" pitchFamily="34" charset="0"/>
              <a:ea typeface="Raleway" charset="0"/>
              <a:cs typeface="Raleway" charset="0"/>
            </a:endParaRPr>
          </a:p>
        </p:txBody>
      </p:sp>
      <p:sp>
        <p:nvSpPr>
          <p:cNvPr id="23" name="Rectangle 22"/>
          <p:cNvSpPr/>
          <p:nvPr/>
        </p:nvSpPr>
        <p:spPr>
          <a:xfrm>
            <a:off x="602063" y="17870980"/>
            <a:ext cx="14165212" cy="7953459"/>
          </a:xfrm>
          <a:prstGeom prst="rect">
            <a:avLst/>
          </a:prstGeom>
        </p:spPr>
        <p:txBody>
          <a:bodyPr wrap="square">
            <a:spAutoFit/>
          </a:bodyPr>
          <a:lstStyle/>
          <a:p>
            <a:pPr algn="just">
              <a:spcAft>
                <a:spcPts val="120"/>
              </a:spcAft>
            </a:pPr>
            <a:r>
              <a:rPr lang="en-CA" sz="6000" cap="all" spc="440" dirty="0">
                <a:solidFill>
                  <a:srgbClr val="66A598"/>
                </a:solidFill>
                <a:latin typeface="Lato" panose="020F0502020204030203" pitchFamily="34" charset="0"/>
                <a:ea typeface="Raleway" charset="0"/>
                <a:cs typeface="Raleway" charset="0"/>
              </a:rPr>
              <a:t>Methods</a:t>
            </a:r>
          </a:p>
          <a:p>
            <a:pPr algn="just">
              <a:spcBef>
                <a:spcPts val="1800"/>
              </a:spcBef>
            </a:pPr>
            <a:r>
              <a:rPr lang="en-US" sz="3000" dirty="0">
                <a:solidFill>
                  <a:schemeClr val="tx1">
                    <a:lumMod val="65000"/>
                    <a:lumOff val="35000"/>
                  </a:schemeClr>
                </a:solidFill>
                <a:latin typeface="Lato" panose="020F0502020204030203" pitchFamily="34" charset="0"/>
                <a:cs typeface="Raleway"/>
              </a:rPr>
              <a:t>We conducted a re-analysis of a recently published Bayesian network meta-analysis of pharmacological treatments for </a:t>
            </a:r>
            <a:r>
              <a:rPr lang="en-US" sz="3000" dirty="0" err="1">
                <a:solidFill>
                  <a:schemeClr val="tx1">
                    <a:lumMod val="65000"/>
                    <a:lumOff val="35000"/>
                  </a:schemeClr>
                </a:solidFill>
                <a:latin typeface="Lato" panose="020F0502020204030203" pitchFamily="34" charset="0"/>
                <a:cs typeface="Raleway"/>
              </a:rPr>
              <a:t>hsPDA</a:t>
            </a:r>
            <a:endParaRPr lang="en-US" sz="3000" dirty="0">
              <a:solidFill>
                <a:schemeClr val="tx1">
                  <a:lumMod val="65000"/>
                  <a:lumOff val="35000"/>
                </a:schemeClr>
              </a:solidFill>
              <a:latin typeface="Lato" panose="020F0502020204030203" pitchFamily="34" charset="0"/>
              <a:cs typeface="Raleway"/>
            </a:endParaRPr>
          </a:p>
          <a:p>
            <a:pPr algn="just">
              <a:spcBef>
                <a:spcPts val="1800"/>
              </a:spcBef>
            </a:pPr>
            <a:r>
              <a:rPr lang="en-US" sz="3000" dirty="0">
                <a:solidFill>
                  <a:schemeClr val="tx1">
                    <a:lumMod val="65000"/>
                    <a:lumOff val="35000"/>
                  </a:schemeClr>
                </a:solidFill>
                <a:latin typeface="Lato" panose="020F0502020204030203" pitchFamily="34" charset="0"/>
                <a:cs typeface="Raleway"/>
              </a:rPr>
              <a:t>We used Stochastic Multi-criteria Acceptability Analysis (SMAA)</a:t>
            </a:r>
            <a:r>
              <a:rPr lang="en-US" sz="3000" baseline="30000" dirty="0">
                <a:solidFill>
                  <a:schemeClr val="tx1">
                    <a:lumMod val="65000"/>
                    <a:lumOff val="35000"/>
                  </a:schemeClr>
                </a:solidFill>
                <a:latin typeface="Lato" panose="020F0502020204030203" pitchFamily="34" charset="0"/>
                <a:cs typeface="Raleway"/>
              </a:rPr>
              <a:t>3</a:t>
            </a:r>
            <a:r>
              <a:rPr lang="en-US" sz="3000" dirty="0">
                <a:solidFill>
                  <a:schemeClr val="tx1">
                    <a:lumMod val="65000"/>
                    <a:lumOff val="35000"/>
                  </a:schemeClr>
                </a:solidFill>
                <a:latin typeface="Lato" panose="020F0502020204030203" pitchFamily="34" charset="0"/>
                <a:cs typeface="Raleway"/>
              </a:rPr>
              <a:t> to identify optimal decisions given a set of outcome preferences. To simplify preference elicitation, we used ordinal preference constraints (e.g. Mortality is more important for decision making than necrotizing enterocolitis) from clinicians (SM, TD) and a “preference free” model. Sensitivity to baseline rates was explored through two scenarios which manipulated rates of NEC and mortality. </a:t>
            </a:r>
          </a:p>
          <a:p>
            <a:pPr algn="just">
              <a:spcBef>
                <a:spcPts val="1800"/>
              </a:spcBef>
            </a:pPr>
            <a:r>
              <a:rPr lang="en-US" sz="3000" dirty="0">
                <a:solidFill>
                  <a:schemeClr val="tx1">
                    <a:lumMod val="65000"/>
                    <a:lumOff val="35000"/>
                  </a:schemeClr>
                </a:solidFill>
                <a:latin typeface="Lato" panose="020F0502020204030203" pitchFamily="34" charset="0"/>
                <a:cs typeface="Raleway"/>
              </a:rPr>
              <a:t>Monte-</a:t>
            </a:r>
            <a:r>
              <a:rPr lang="en-US" sz="3000" dirty="0" err="1">
                <a:solidFill>
                  <a:schemeClr val="tx1">
                    <a:lumMod val="65000"/>
                    <a:lumOff val="35000"/>
                  </a:schemeClr>
                </a:solidFill>
                <a:latin typeface="Lato" panose="020F0502020204030203" pitchFamily="34" charset="0"/>
                <a:cs typeface="Raleway"/>
              </a:rPr>
              <a:t>carlo</a:t>
            </a:r>
            <a:r>
              <a:rPr lang="en-US" sz="3000" dirty="0">
                <a:solidFill>
                  <a:schemeClr val="tx1">
                    <a:lumMod val="65000"/>
                    <a:lumOff val="35000"/>
                  </a:schemeClr>
                </a:solidFill>
                <a:latin typeface="Lato" panose="020F0502020204030203" pitchFamily="34" charset="0"/>
                <a:cs typeface="Raleway"/>
              </a:rPr>
              <a:t> methods were used to estimate parameters and their uncertainty with 30,000 iterations used for both.</a:t>
            </a:r>
          </a:p>
          <a:p>
            <a:pPr algn="just">
              <a:spcBef>
                <a:spcPts val="1800"/>
              </a:spcBef>
            </a:pPr>
            <a:r>
              <a:rPr lang="en-US" sz="3000" dirty="0">
                <a:solidFill>
                  <a:schemeClr val="tx1">
                    <a:lumMod val="65000"/>
                    <a:lumOff val="35000"/>
                  </a:schemeClr>
                </a:solidFill>
                <a:latin typeface="Lato" panose="020F0502020204030203" pitchFamily="34" charset="0"/>
                <a:cs typeface="Raleway"/>
              </a:rPr>
              <a:t>Outcomes included first rank acceptability (FRA), the vector of central weights required to have an a priori preference for one treatment over another, and a confidence factor (CF) reflecting certainty in decisions. </a:t>
            </a:r>
            <a:endParaRPr lang="en-CA" sz="3000" i="1" dirty="0">
              <a:solidFill>
                <a:schemeClr val="tx1">
                  <a:lumMod val="65000"/>
                  <a:lumOff val="35000"/>
                </a:schemeClr>
              </a:solidFill>
              <a:latin typeface="Lato" panose="020F0502020204030203" pitchFamily="34" charset="0"/>
              <a:cs typeface="Raleway"/>
            </a:endParaRPr>
          </a:p>
        </p:txBody>
      </p:sp>
      <p:sp>
        <p:nvSpPr>
          <p:cNvPr id="25" name="Rectangle 24"/>
          <p:cNvSpPr/>
          <p:nvPr/>
        </p:nvSpPr>
        <p:spPr>
          <a:xfrm>
            <a:off x="625640" y="26365200"/>
            <a:ext cx="15116697" cy="1722730"/>
          </a:xfrm>
          <a:prstGeom prst="rect">
            <a:avLst/>
          </a:prstGeom>
          <a:solidFill>
            <a:srgbClr val="BFB0D1"/>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400" b="1" dirty="0">
                <a:solidFill>
                  <a:schemeClr val="tx1">
                    <a:lumMod val="65000"/>
                    <a:lumOff val="35000"/>
                  </a:schemeClr>
                </a:solidFill>
                <a:latin typeface="Lato" panose="020F0502020204030203" pitchFamily="34" charset="0"/>
                <a:ea typeface="Raleway" charset="0"/>
                <a:cs typeface="Raleway" charset="0"/>
              </a:rPr>
              <a:t>REFERENCES</a:t>
            </a:r>
            <a:endParaRPr lang="en-CA" sz="1500" dirty="0">
              <a:solidFill>
                <a:schemeClr val="tx1">
                  <a:lumMod val="65000"/>
                  <a:lumOff val="35000"/>
                </a:schemeClr>
              </a:solidFill>
              <a:latin typeface="Lato" panose="020F0502020204030203" pitchFamily="34" charset="0"/>
            </a:endParaRPr>
          </a:p>
          <a:p>
            <a:pPr marL="342900" indent="-342900">
              <a:spcAft>
                <a:spcPts val="400"/>
              </a:spcAft>
              <a:buAutoNum type="arabicPeriod"/>
            </a:pPr>
            <a:r>
              <a:rPr lang="en-US" sz="1500" dirty="0">
                <a:solidFill>
                  <a:schemeClr val="tx1">
                    <a:lumMod val="65000"/>
                    <a:lumOff val="35000"/>
                  </a:schemeClr>
                </a:solidFill>
                <a:latin typeface="Lato" panose="020F0502020204030203" pitchFamily="34" charset="0"/>
              </a:rPr>
              <a:t>Mitra S, </a:t>
            </a:r>
            <a:r>
              <a:rPr lang="en-US" sz="1500" dirty="0" err="1">
                <a:solidFill>
                  <a:schemeClr val="tx1">
                    <a:lumMod val="65000"/>
                    <a:lumOff val="35000"/>
                  </a:schemeClr>
                </a:solidFill>
                <a:latin typeface="Lato" panose="020F0502020204030203" pitchFamily="34" charset="0"/>
              </a:rPr>
              <a:t>Florez</a:t>
            </a:r>
            <a:r>
              <a:rPr lang="en-US" sz="1500" dirty="0">
                <a:solidFill>
                  <a:schemeClr val="tx1">
                    <a:lumMod val="65000"/>
                    <a:lumOff val="35000"/>
                  </a:schemeClr>
                </a:solidFill>
                <a:latin typeface="Lato" panose="020F0502020204030203" pitchFamily="34" charset="0"/>
              </a:rPr>
              <a:t> ID, Tamayo ME, et al. Association of placebo, indomethacin, ibuprofen, and acetaminophen with closure of hemodynamically significant patent ductus arteriosus in preterm infants a systematic review and meta-analysis. JAMA - J Am Med Assoc. 2018;319(12):1221-1238. doi:10.1001/jama.2018.1896</a:t>
            </a:r>
          </a:p>
          <a:p>
            <a:pPr marL="342900" indent="-342900">
              <a:spcAft>
                <a:spcPts val="400"/>
              </a:spcAft>
              <a:buAutoNum type="arabicPeriod"/>
            </a:pPr>
            <a:r>
              <a:rPr lang="en-US" sz="1500" dirty="0" err="1">
                <a:solidFill>
                  <a:schemeClr val="tx1">
                    <a:lumMod val="65000"/>
                    <a:lumOff val="35000"/>
                  </a:schemeClr>
                </a:solidFill>
                <a:latin typeface="Lato" panose="020F0502020204030203" pitchFamily="34" charset="0"/>
              </a:rPr>
              <a:t>Enzmann</a:t>
            </a:r>
            <a:r>
              <a:rPr lang="en-US" sz="1500" dirty="0">
                <a:solidFill>
                  <a:schemeClr val="tx1">
                    <a:lumMod val="65000"/>
                    <a:lumOff val="35000"/>
                  </a:schemeClr>
                </a:solidFill>
                <a:latin typeface="Lato" panose="020F0502020204030203" pitchFamily="34" charset="0"/>
              </a:rPr>
              <a:t> D, Murphy-Irwin K, Stevenson D, </a:t>
            </a:r>
            <a:r>
              <a:rPr lang="en-US" sz="1500" dirty="0" err="1">
                <a:solidFill>
                  <a:schemeClr val="tx1">
                    <a:lumMod val="65000"/>
                    <a:lumOff val="35000"/>
                  </a:schemeClr>
                </a:solidFill>
                <a:latin typeface="Lato" panose="020F0502020204030203" pitchFamily="34" charset="0"/>
              </a:rPr>
              <a:t>Ariagno</a:t>
            </a:r>
            <a:r>
              <a:rPr lang="en-US" sz="1500" dirty="0">
                <a:solidFill>
                  <a:schemeClr val="tx1">
                    <a:lumMod val="65000"/>
                    <a:lumOff val="35000"/>
                  </a:schemeClr>
                </a:solidFill>
                <a:latin typeface="Lato" panose="020F0502020204030203" pitchFamily="34" charset="0"/>
              </a:rPr>
              <a:t> R, Barton J, Sunshine P. The natural history of subependymal germinal matrix hemorrhage. Am J </a:t>
            </a:r>
            <a:r>
              <a:rPr lang="en-US" sz="1500" dirty="0" err="1">
                <a:solidFill>
                  <a:schemeClr val="tx1">
                    <a:lumMod val="65000"/>
                    <a:lumOff val="35000"/>
                  </a:schemeClr>
                </a:solidFill>
                <a:latin typeface="Lato" panose="020F0502020204030203" pitchFamily="34" charset="0"/>
              </a:rPr>
              <a:t>Perinatol</a:t>
            </a:r>
            <a:r>
              <a:rPr lang="en-US" sz="1500" dirty="0">
                <a:solidFill>
                  <a:schemeClr val="tx1">
                    <a:lumMod val="65000"/>
                    <a:lumOff val="35000"/>
                  </a:schemeClr>
                </a:solidFill>
                <a:latin typeface="Lato" panose="020F0502020204030203" pitchFamily="34" charset="0"/>
              </a:rPr>
              <a:t>. 1985;2(2):123-33 </a:t>
            </a:r>
          </a:p>
          <a:p>
            <a:pPr marL="342900" indent="-342900">
              <a:spcAft>
                <a:spcPts val="400"/>
              </a:spcAft>
              <a:buAutoNum type="arabicPeriod"/>
            </a:pPr>
            <a:r>
              <a:rPr lang="en-CA" sz="1500" dirty="0">
                <a:solidFill>
                  <a:schemeClr val="tx1">
                    <a:lumMod val="65000"/>
                    <a:lumOff val="35000"/>
                  </a:schemeClr>
                </a:solidFill>
                <a:latin typeface="Lato" panose="020F0502020204030203" pitchFamily="34" charset="0"/>
              </a:rPr>
              <a:t>Van </a:t>
            </a:r>
            <a:r>
              <a:rPr lang="en-CA" sz="1500" dirty="0" err="1">
                <a:solidFill>
                  <a:schemeClr val="tx1">
                    <a:lumMod val="65000"/>
                    <a:lumOff val="35000"/>
                  </a:schemeClr>
                </a:solidFill>
                <a:latin typeface="Lato" panose="020F0502020204030203" pitchFamily="34" charset="0"/>
              </a:rPr>
              <a:t>Valkenhoef</a:t>
            </a:r>
            <a:r>
              <a:rPr lang="en-CA" sz="1500" dirty="0">
                <a:solidFill>
                  <a:schemeClr val="tx1">
                    <a:lumMod val="65000"/>
                    <a:lumOff val="35000"/>
                  </a:schemeClr>
                </a:solidFill>
                <a:latin typeface="Lato" panose="020F0502020204030203" pitchFamily="34" charset="0"/>
              </a:rPr>
              <a:t> G, </a:t>
            </a:r>
            <a:r>
              <a:rPr lang="en-CA" sz="1500" dirty="0" err="1">
                <a:solidFill>
                  <a:schemeClr val="tx1">
                    <a:lumMod val="65000"/>
                    <a:lumOff val="35000"/>
                  </a:schemeClr>
                </a:solidFill>
                <a:latin typeface="Lato" panose="020F0502020204030203" pitchFamily="34" charset="0"/>
              </a:rPr>
              <a:t>Tervonen</a:t>
            </a:r>
            <a:r>
              <a:rPr lang="en-CA" sz="1500" dirty="0">
                <a:solidFill>
                  <a:schemeClr val="tx1">
                    <a:lumMod val="65000"/>
                    <a:lumOff val="35000"/>
                  </a:schemeClr>
                </a:solidFill>
                <a:latin typeface="Lato" panose="020F0502020204030203" pitchFamily="34" charset="0"/>
              </a:rPr>
              <a:t> T, Zhao J, De Brock B, </a:t>
            </a:r>
            <a:r>
              <a:rPr lang="en-CA" sz="1500" dirty="0" err="1">
                <a:solidFill>
                  <a:schemeClr val="tx1">
                    <a:lumMod val="65000"/>
                    <a:lumOff val="35000"/>
                  </a:schemeClr>
                </a:solidFill>
                <a:latin typeface="Lato" panose="020F0502020204030203" pitchFamily="34" charset="0"/>
              </a:rPr>
              <a:t>Hillege</a:t>
            </a:r>
            <a:r>
              <a:rPr lang="en-CA" sz="1500" dirty="0">
                <a:solidFill>
                  <a:schemeClr val="tx1">
                    <a:lumMod val="65000"/>
                    <a:lumOff val="35000"/>
                  </a:schemeClr>
                </a:solidFill>
                <a:latin typeface="Lato" panose="020F0502020204030203" pitchFamily="34" charset="0"/>
              </a:rPr>
              <a:t> HL, Postmus D. Multicriteria benefit-risk assessment using network meta-analysis. J Clin Epidemiol. 2012;65(4):394-403. doi:10.1016/j.jclinepi.2011.09.005</a:t>
            </a:r>
          </a:p>
        </p:txBody>
      </p:sp>
      <p:pic>
        <p:nvPicPr>
          <p:cNvPr id="27" name="Picture 26"/>
          <p:cNvPicPr>
            <a:picLocks noChangeAspect="1"/>
          </p:cNvPicPr>
          <p:nvPr/>
        </p:nvPicPr>
        <p:blipFill rotWithShape="1">
          <a:blip r:embed="rId4"/>
          <a:srcRect l="4822" t="12227" r="4604" b="10551"/>
          <a:stretch/>
        </p:blipFill>
        <p:spPr>
          <a:xfrm>
            <a:off x="34084514" y="29260801"/>
            <a:ext cx="3618492" cy="1210902"/>
          </a:xfrm>
          <a:prstGeom prst="rect">
            <a:avLst/>
          </a:prstGeom>
        </p:spPr>
      </p:pic>
      <p:sp>
        <p:nvSpPr>
          <p:cNvPr id="28" name="Rectangle 27"/>
          <p:cNvSpPr/>
          <p:nvPr/>
        </p:nvSpPr>
        <p:spPr>
          <a:xfrm>
            <a:off x="16223806" y="4642399"/>
            <a:ext cx="10997662" cy="5493812"/>
          </a:xfrm>
          <a:prstGeom prst="rect">
            <a:avLst/>
          </a:prstGeom>
        </p:spPr>
        <p:txBody>
          <a:bodyPr wrap="square">
            <a:spAutoFit/>
          </a:bodyPr>
          <a:lstStyle/>
          <a:p>
            <a:pPr algn="just">
              <a:lnSpc>
                <a:spcPct val="110000"/>
              </a:lnSpc>
            </a:pPr>
            <a:r>
              <a:rPr lang="en-CA" sz="6000" cap="all" spc="440" dirty="0">
                <a:solidFill>
                  <a:srgbClr val="66A598"/>
                </a:solidFill>
                <a:latin typeface="Lato" panose="020F0502020204030203" pitchFamily="34" charset="0"/>
                <a:ea typeface="Raleway" charset="0"/>
                <a:cs typeface="Raleway" charset="0"/>
              </a:rPr>
              <a:t>Results</a:t>
            </a:r>
          </a:p>
          <a:p>
            <a:pPr algn="just">
              <a:spcBef>
                <a:spcPts val="1800"/>
              </a:spcBef>
            </a:pPr>
            <a:r>
              <a:rPr lang="en-US" sz="3000" dirty="0">
                <a:solidFill>
                  <a:schemeClr val="tx1">
                    <a:lumMod val="65000"/>
                    <a:lumOff val="35000"/>
                  </a:schemeClr>
                </a:solidFill>
                <a:latin typeface="Lato" panose="020F0502020204030203" pitchFamily="34" charset="0"/>
              </a:rPr>
              <a:t>Clinicians differed in outcome rankings (Table 1), which influenced treatment recommendations and their uncertainty (SM: highest FRA = continuous IV ibuprofen (0.28), CF = 0.33; TD: highest FRA = </a:t>
            </a:r>
            <a:r>
              <a:rPr lang="en-US" sz="3000">
                <a:solidFill>
                  <a:schemeClr val="tx1">
                    <a:lumMod val="65000"/>
                    <a:lumOff val="35000"/>
                  </a:schemeClr>
                </a:solidFill>
                <a:latin typeface="Lato" panose="020F0502020204030203" pitchFamily="34" charset="0"/>
              </a:rPr>
              <a:t>oral paracetamol (</a:t>
            </a:r>
            <a:r>
              <a:rPr lang="en-US" sz="3000" dirty="0">
                <a:solidFill>
                  <a:schemeClr val="tx1">
                    <a:lumMod val="65000"/>
                    <a:lumOff val="35000"/>
                  </a:schemeClr>
                </a:solidFill>
                <a:latin typeface="Lato" panose="020F0502020204030203" pitchFamily="34" charset="0"/>
              </a:rPr>
              <a:t>0.31), CF = 0.32). Central weights for the preference free model suggest that continuous IV ibuprofen is preferred when PDA closure is ranked low compared to mortality/NEC. Central weights for paracetamol are more balanced across all outcomes. Variations in baseline rates have a similar effect on recommendations.</a:t>
            </a:r>
            <a:endParaRPr lang="en-CA" sz="3000" dirty="0">
              <a:solidFill>
                <a:schemeClr val="tx1">
                  <a:lumMod val="65000"/>
                  <a:lumOff val="35000"/>
                </a:schemeClr>
              </a:solidFill>
              <a:latin typeface="Lato" panose="020F0502020204030203" pitchFamily="34" charset="0"/>
            </a:endParaRPr>
          </a:p>
        </p:txBody>
      </p:sp>
      <p:sp>
        <p:nvSpPr>
          <p:cNvPr id="33" name="Rectangle 32"/>
          <p:cNvSpPr/>
          <p:nvPr/>
        </p:nvSpPr>
        <p:spPr>
          <a:xfrm>
            <a:off x="16189591" y="26116733"/>
            <a:ext cx="21457518" cy="2262158"/>
          </a:xfrm>
          <a:prstGeom prst="rect">
            <a:avLst/>
          </a:prstGeom>
        </p:spPr>
        <p:txBody>
          <a:bodyPr wrap="square">
            <a:spAutoFit/>
          </a:bodyPr>
          <a:lstStyle/>
          <a:p>
            <a:pPr algn="just">
              <a:lnSpc>
                <a:spcPct val="110000"/>
              </a:lnSpc>
            </a:pPr>
            <a:r>
              <a:rPr lang="en-CA" sz="6000" cap="all" spc="440" dirty="0">
                <a:solidFill>
                  <a:srgbClr val="66A598"/>
                </a:solidFill>
                <a:latin typeface="Lato" panose="020F0502020204030203" pitchFamily="34" charset="0"/>
                <a:ea typeface="Raleway" charset="0"/>
                <a:cs typeface="Raleway" charset="0"/>
              </a:rPr>
              <a:t>Conclusions</a:t>
            </a:r>
          </a:p>
          <a:p>
            <a:pPr algn="just">
              <a:spcBef>
                <a:spcPts val="1800"/>
              </a:spcBef>
            </a:pPr>
            <a:r>
              <a:rPr lang="en-US" sz="3000" dirty="0">
                <a:solidFill>
                  <a:schemeClr val="tx1">
                    <a:lumMod val="65000"/>
                    <a:lumOff val="35000"/>
                  </a:schemeClr>
                </a:solidFill>
                <a:latin typeface="Lato" panose="020F0502020204030203" pitchFamily="34" charset="0"/>
                <a:ea typeface="Raleway" charset="0"/>
                <a:cs typeface="Raleway" charset="0"/>
              </a:rPr>
              <a:t>These findings suggest that observed treatment variation may be the result of a rational synthesis of available evidence, local event rates, and outcome preference. Choosing between top treatments likely requires further head to head research.</a:t>
            </a:r>
          </a:p>
        </p:txBody>
      </p:sp>
      <p:sp>
        <p:nvSpPr>
          <p:cNvPr id="34" name="Rectangle 33"/>
          <p:cNvSpPr/>
          <p:nvPr/>
        </p:nvSpPr>
        <p:spPr>
          <a:xfrm>
            <a:off x="602063" y="9789311"/>
            <a:ext cx="14165212" cy="7494359"/>
          </a:xfrm>
          <a:prstGeom prst="rect">
            <a:avLst/>
          </a:prstGeom>
        </p:spPr>
        <p:txBody>
          <a:bodyPr wrap="square">
            <a:spAutoFit/>
          </a:bodyPr>
          <a:lstStyle/>
          <a:p>
            <a:pPr algn="just">
              <a:lnSpc>
                <a:spcPct val="110000"/>
              </a:lnSpc>
            </a:pPr>
            <a:r>
              <a:rPr lang="en-CA" sz="6000" cap="all" spc="440" dirty="0">
                <a:solidFill>
                  <a:srgbClr val="66A598"/>
                </a:solidFill>
                <a:latin typeface="Lato" panose="020F0502020204030203" pitchFamily="34" charset="0"/>
                <a:ea typeface="Raleway" charset="0"/>
                <a:cs typeface="Raleway" charset="0"/>
              </a:rPr>
              <a:t>DATA SOURCES</a:t>
            </a:r>
          </a:p>
          <a:p>
            <a:pPr algn="just">
              <a:spcBef>
                <a:spcPts val="1800"/>
              </a:spcBef>
            </a:pPr>
            <a:r>
              <a:rPr lang="en-US" sz="3000" dirty="0">
                <a:solidFill>
                  <a:schemeClr val="tx1">
                    <a:lumMod val="65000"/>
                    <a:lumOff val="35000"/>
                  </a:schemeClr>
                </a:solidFill>
                <a:latin typeface="Lato" panose="020F0502020204030203" pitchFamily="34" charset="0"/>
              </a:rPr>
              <a:t>Eligible trials included randomized clinical trials that enrolled preterm or low birth weight (&lt;2500g) infants. </a:t>
            </a:r>
          </a:p>
          <a:p>
            <a:pPr algn="just">
              <a:spcBef>
                <a:spcPts val="1800"/>
              </a:spcBef>
            </a:pPr>
            <a:r>
              <a:rPr lang="en-US" sz="3000" dirty="0">
                <a:solidFill>
                  <a:schemeClr val="tx1">
                    <a:lumMod val="65000"/>
                    <a:lumOff val="35000"/>
                  </a:schemeClr>
                </a:solidFill>
                <a:latin typeface="Lato" panose="020F0502020204030203" pitchFamily="34" charset="0"/>
              </a:rPr>
              <a:t>The review included three primary outcomes and 11 secondary outcomes of which five had sufficient data for quantitative synthesis. For the purpose of this paper we focus on outcomes that had sufficient data to produce reasonable results and that were reported across all treatments: </a:t>
            </a:r>
          </a:p>
          <a:p>
            <a:pPr marL="1176338" indent="-514350" algn="just">
              <a:spcBef>
                <a:spcPts val="600"/>
              </a:spcBef>
              <a:buFont typeface="+mj-lt"/>
              <a:buAutoNum type="arabicPeriod"/>
            </a:pPr>
            <a:r>
              <a:rPr lang="en-US" sz="3000" dirty="0">
                <a:solidFill>
                  <a:schemeClr val="tx1">
                    <a:lumMod val="65000"/>
                    <a:lumOff val="35000"/>
                  </a:schemeClr>
                </a:solidFill>
                <a:latin typeface="Lato" panose="020F0502020204030203" pitchFamily="34" charset="0"/>
              </a:rPr>
              <a:t>PDA closure</a:t>
            </a:r>
          </a:p>
          <a:p>
            <a:pPr marL="1176338" indent="-514350" algn="just">
              <a:spcBef>
                <a:spcPts val="600"/>
              </a:spcBef>
              <a:buFont typeface="+mj-lt"/>
              <a:buAutoNum type="arabicPeriod"/>
            </a:pPr>
            <a:r>
              <a:rPr lang="en-US" sz="3000" dirty="0">
                <a:solidFill>
                  <a:schemeClr val="tx1">
                    <a:lumMod val="65000"/>
                    <a:lumOff val="35000"/>
                  </a:schemeClr>
                </a:solidFill>
                <a:latin typeface="Lato" panose="020F0502020204030203" pitchFamily="34" charset="0"/>
              </a:rPr>
              <a:t>Need for surgical ligation</a:t>
            </a:r>
          </a:p>
          <a:p>
            <a:pPr marL="1176338" indent="-514350" algn="just">
              <a:spcBef>
                <a:spcPts val="600"/>
              </a:spcBef>
              <a:buFont typeface="+mj-lt"/>
              <a:buAutoNum type="arabicPeriod"/>
            </a:pPr>
            <a:r>
              <a:rPr lang="en-US" sz="3000" dirty="0">
                <a:solidFill>
                  <a:schemeClr val="tx1">
                    <a:lumMod val="65000"/>
                    <a:lumOff val="35000"/>
                  </a:schemeClr>
                </a:solidFill>
                <a:latin typeface="Lato" panose="020F0502020204030203" pitchFamily="34" charset="0"/>
              </a:rPr>
              <a:t>Necrotizing enterocolitis</a:t>
            </a:r>
          </a:p>
          <a:p>
            <a:pPr marL="1176338" indent="-514350" algn="just">
              <a:spcBef>
                <a:spcPts val="600"/>
              </a:spcBef>
              <a:buFont typeface="+mj-lt"/>
              <a:buAutoNum type="arabicPeriod"/>
            </a:pPr>
            <a:r>
              <a:rPr lang="en-US" sz="3000" dirty="0">
                <a:solidFill>
                  <a:schemeClr val="tx1">
                    <a:lumMod val="65000"/>
                    <a:lumOff val="35000"/>
                  </a:schemeClr>
                </a:solidFill>
                <a:latin typeface="Lato" panose="020F0502020204030203" pitchFamily="34" charset="0"/>
              </a:rPr>
              <a:t>Neonatal mortality</a:t>
            </a:r>
            <a:endParaRPr lang="en-CA" sz="3000" dirty="0">
              <a:solidFill>
                <a:schemeClr val="tx1">
                  <a:lumMod val="65000"/>
                  <a:lumOff val="35000"/>
                </a:schemeClr>
              </a:solidFill>
              <a:latin typeface="Lato" panose="020F0502020204030203" pitchFamily="34" charset="0"/>
            </a:endParaRPr>
          </a:p>
          <a:p>
            <a:pPr algn="just">
              <a:spcBef>
                <a:spcPts val="600"/>
              </a:spcBef>
            </a:pPr>
            <a:r>
              <a:rPr lang="en-US" sz="3000" dirty="0">
                <a:solidFill>
                  <a:schemeClr val="tx1">
                    <a:lumMod val="65000"/>
                    <a:lumOff val="35000"/>
                  </a:schemeClr>
                </a:solidFill>
                <a:latin typeface="Lato" panose="020F0502020204030203" pitchFamily="34" charset="0"/>
              </a:rPr>
              <a:t>Intraventricular hemorrhage was excluded since most cases would be expected to occur prior to initiation of treatment</a:t>
            </a:r>
            <a:r>
              <a:rPr lang="en-US" sz="3000" baseline="30000" dirty="0">
                <a:solidFill>
                  <a:schemeClr val="tx1">
                    <a:lumMod val="65000"/>
                    <a:lumOff val="35000"/>
                  </a:schemeClr>
                </a:solidFill>
                <a:latin typeface="Lato" panose="020F0502020204030203" pitchFamily="34" charset="0"/>
              </a:rPr>
              <a:t>2</a:t>
            </a:r>
            <a:r>
              <a:rPr lang="en-US" sz="3000" dirty="0">
                <a:solidFill>
                  <a:schemeClr val="tx1">
                    <a:lumMod val="65000"/>
                    <a:lumOff val="35000"/>
                  </a:schemeClr>
                </a:solidFill>
                <a:latin typeface="Lato" panose="020F0502020204030203" pitchFamily="34" charset="0"/>
              </a:rPr>
              <a:t>.</a:t>
            </a:r>
          </a:p>
        </p:txBody>
      </p:sp>
      <p:sp>
        <p:nvSpPr>
          <p:cNvPr id="49" name="Rectangle 48"/>
          <p:cNvSpPr/>
          <p:nvPr/>
        </p:nvSpPr>
        <p:spPr>
          <a:xfrm>
            <a:off x="25914291" y="18577469"/>
            <a:ext cx="11123686" cy="738664"/>
          </a:xfrm>
          <a:prstGeom prst="rect">
            <a:avLst/>
          </a:prstGeom>
        </p:spPr>
        <p:txBody>
          <a:bodyPr wrap="square">
            <a:spAutoFit/>
          </a:bodyPr>
          <a:lstStyle/>
          <a:p>
            <a:pPr>
              <a:spcAft>
                <a:spcPts val="120"/>
              </a:spcAft>
            </a:pPr>
            <a:r>
              <a:rPr lang="en-CA" sz="1400" cap="all" spc="440" dirty="0">
                <a:solidFill>
                  <a:srgbClr val="66A598"/>
                </a:solidFill>
                <a:latin typeface="Raleway" charset="0"/>
                <a:cs typeface="Raleway"/>
              </a:rPr>
              <a:t>Figure 2. Absolute probabilities of events. </a:t>
            </a:r>
            <a:r>
              <a:rPr lang="en-US" sz="1400" dirty="0">
                <a:solidFill>
                  <a:schemeClr val="tx1">
                    <a:lumMod val="65000"/>
                    <a:lumOff val="35000"/>
                  </a:schemeClr>
                </a:solidFill>
                <a:latin typeface="Lato" panose="020F0502020204030203" pitchFamily="34" charset="0"/>
                <a:ea typeface="Raleway" charset="0"/>
                <a:cs typeface="Raleway" charset="0"/>
              </a:rPr>
              <a:t>Based on the odds ratios estimated from the NMA and the average response rate in IV indomethacin. SMAA-MCDA views high probability of PDA closure and low probability of all other outcomes as good. Considerable uncertainty in estimates undermine confidence in results.</a:t>
            </a:r>
            <a:endParaRPr lang="en-US" sz="1400" dirty="0">
              <a:solidFill>
                <a:srgbClr val="595959"/>
              </a:solidFill>
              <a:latin typeface="Raleway"/>
              <a:cs typeface="Raleway"/>
            </a:endParaRPr>
          </a:p>
        </p:txBody>
      </p:sp>
      <p:pic>
        <p:nvPicPr>
          <p:cNvPr id="50" name="Picture 2" descr="Image result for vanier cgs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969162" y="30896279"/>
            <a:ext cx="2230704" cy="1810246"/>
          </a:xfrm>
          <a:prstGeom prst="rect">
            <a:avLst/>
          </a:prstGeom>
          <a:noFill/>
          <a:extLst>
            <a:ext uri="{909E8E84-426E-40DD-AFC4-6F175D3DCCD1}">
              <a14:hiddenFill xmlns:a14="http://schemas.microsoft.com/office/drawing/2010/main">
                <a:solidFill>
                  <a:srgbClr val="FFFFFF"/>
                </a:solidFill>
              </a14:hiddenFill>
            </a:ext>
          </a:extLst>
        </p:spPr>
      </p:pic>
      <p:sp>
        <p:nvSpPr>
          <p:cNvPr id="117" name="Rectangle 116"/>
          <p:cNvSpPr/>
          <p:nvPr/>
        </p:nvSpPr>
        <p:spPr>
          <a:xfrm>
            <a:off x="16223806" y="20423239"/>
            <a:ext cx="7868979" cy="1169551"/>
          </a:xfrm>
          <a:prstGeom prst="rect">
            <a:avLst/>
          </a:prstGeom>
        </p:spPr>
        <p:txBody>
          <a:bodyPr wrap="square">
            <a:spAutoFit/>
          </a:bodyPr>
          <a:lstStyle/>
          <a:p>
            <a:pPr>
              <a:spcAft>
                <a:spcPts val="120"/>
              </a:spcAft>
            </a:pPr>
            <a:r>
              <a:rPr lang="en-CA" sz="1400" cap="all" spc="440" dirty="0">
                <a:solidFill>
                  <a:srgbClr val="66A598"/>
                </a:solidFill>
                <a:latin typeface="Raleway" charset="0"/>
                <a:cs typeface="Raleway"/>
              </a:rPr>
              <a:t>Figure 2. </a:t>
            </a:r>
            <a:r>
              <a:rPr lang="en-CA" sz="1400" cap="all" spc="440" dirty="0" err="1">
                <a:solidFill>
                  <a:srgbClr val="66A598"/>
                </a:solidFill>
                <a:latin typeface="Raleway" charset="0"/>
                <a:cs typeface="Raleway"/>
              </a:rPr>
              <a:t>Smaa</a:t>
            </a:r>
            <a:r>
              <a:rPr lang="en-CA" sz="1400" cap="all" spc="440" dirty="0">
                <a:solidFill>
                  <a:srgbClr val="66A598"/>
                </a:solidFill>
                <a:latin typeface="Raleway" charset="0"/>
                <a:cs typeface="Raleway"/>
              </a:rPr>
              <a:t> </a:t>
            </a:r>
            <a:r>
              <a:rPr lang="en-CA" sz="1400" cap="all" spc="440" dirty="0" err="1">
                <a:solidFill>
                  <a:srgbClr val="66A598"/>
                </a:solidFill>
                <a:latin typeface="Raleway" charset="0"/>
                <a:cs typeface="Raleway"/>
              </a:rPr>
              <a:t>rankograms</a:t>
            </a:r>
            <a:r>
              <a:rPr lang="en-CA" sz="1400" cap="all" spc="440" dirty="0">
                <a:solidFill>
                  <a:srgbClr val="66A598"/>
                </a:solidFill>
                <a:latin typeface="Raleway" charset="0"/>
                <a:cs typeface="Raleway"/>
              </a:rPr>
              <a:t>.</a:t>
            </a:r>
            <a:r>
              <a:rPr lang="en-US" sz="1400" dirty="0">
                <a:solidFill>
                  <a:schemeClr val="tx1">
                    <a:lumMod val="65000"/>
                    <a:lumOff val="35000"/>
                  </a:schemeClr>
                </a:solidFill>
                <a:latin typeface="Lato" panose="020F0502020204030203" pitchFamily="34" charset="0"/>
                <a:ea typeface="Raleway" charset="0"/>
                <a:cs typeface="Raleway" charset="0"/>
              </a:rPr>
              <a:t> Results of SMAA-MCDA under preferences for clinician one and clinician two. Decisions are primarily informed by first rank acceptability, although the spread of ranks is an important indicator of confidence. For example, high dose oral ibuprofen has high first rank acceptability but it also has high probability of being ranked in the worst positions. </a:t>
            </a:r>
            <a:r>
              <a:rPr lang="en-CA" sz="1400" cap="all" spc="440" dirty="0">
                <a:solidFill>
                  <a:srgbClr val="66A598"/>
                </a:solidFill>
                <a:latin typeface="Raleway" charset="0"/>
                <a:cs typeface="Raleway"/>
              </a:rPr>
              <a:t> </a:t>
            </a:r>
            <a:endParaRPr lang="en-US" sz="1400" dirty="0">
              <a:solidFill>
                <a:srgbClr val="595959"/>
              </a:solidFill>
              <a:latin typeface="Raleway"/>
              <a:cs typeface="Raleway"/>
            </a:endParaRPr>
          </a:p>
        </p:txBody>
      </p:sp>
      <p:graphicFrame>
        <p:nvGraphicFramePr>
          <p:cNvPr id="2" name="Table 1">
            <a:extLst>
              <a:ext uri="{FF2B5EF4-FFF2-40B4-BE49-F238E27FC236}">
                <a16:creationId xmlns:a16="http://schemas.microsoft.com/office/drawing/2014/main" id="{2E85B097-89E5-4CBE-B3EF-DD952889AB45}"/>
              </a:ext>
            </a:extLst>
          </p:cNvPr>
          <p:cNvGraphicFramePr>
            <a:graphicFrameLocks noGrp="1"/>
          </p:cNvGraphicFramePr>
          <p:nvPr>
            <p:extLst>
              <p:ext uri="{D42A27DB-BD31-4B8C-83A1-F6EECF244321}">
                <p14:modId xmlns:p14="http://schemas.microsoft.com/office/powerpoint/2010/main" val="2840680063"/>
              </p:ext>
            </p:extLst>
          </p:nvPr>
        </p:nvGraphicFramePr>
        <p:xfrm>
          <a:off x="27717190" y="5750609"/>
          <a:ext cx="8911515" cy="3608267"/>
        </p:xfrm>
        <a:graphic>
          <a:graphicData uri="http://schemas.openxmlformats.org/drawingml/2006/table">
            <a:tbl>
              <a:tblPr firstRow="1" bandRow="1">
                <a:tableStyleId>{00A15C55-8517-42AA-B614-E9B94910E393}</a:tableStyleId>
              </a:tblPr>
              <a:tblGrid>
                <a:gridCol w="2191588">
                  <a:extLst>
                    <a:ext uri="{9D8B030D-6E8A-4147-A177-3AD203B41FA5}">
                      <a16:colId xmlns:a16="http://schemas.microsoft.com/office/drawing/2014/main" val="2561780696"/>
                    </a:ext>
                  </a:extLst>
                </a:gridCol>
                <a:gridCol w="1623060">
                  <a:extLst>
                    <a:ext uri="{9D8B030D-6E8A-4147-A177-3AD203B41FA5}">
                      <a16:colId xmlns:a16="http://schemas.microsoft.com/office/drawing/2014/main" val="1203921675"/>
                    </a:ext>
                  </a:extLst>
                </a:gridCol>
                <a:gridCol w="2458896">
                  <a:extLst>
                    <a:ext uri="{9D8B030D-6E8A-4147-A177-3AD203B41FA5}">
                      <a16:colId xmlns:a16="http://schemas.microsoft.com/office/drawing/2014/main" val="1441263652"/>
                    </a:ext>
                  </a:extLst>
                </a:gridCol>
                <a:gridCol w="2637971">
                  <a:extLst>
                    <a:ext uri="{9D8B030D-6E8A-4147-A177-3AD203B41FA5}">
                      <a16:colId xmlns:a16="http://schemas.microsoft.com/office/drawing/2014/main" val="1058137536"/>
                    </a:ext>
                  </a:extLst>
                </a:gridCol>
              </a:tblGrid>
              <a:tr h="578877">
                <a:tc>
                  <a:txBody>
                    <a:bodyPr/>
                    <a:lstStyle/>
                    <a:p>
                      <a:r>
                        <a:rPr lang="en-US" sz="2200" b="0" dirty="0"/>
                        <a:t>Outcome name</a:t>
                      </a:r>
                      <a:endParaRPr lang="en-CA" sz="2200" b="0" dirty="0"/>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064A2"/>
                    </a:solidFill>
                  </a:tcPr>
                </a:tc>
                <a:tc>
                  <a:txBody>
                    <a:bodyPr/>
                    <a:lstStyle/>
                    <a:p>
                      <a:r>
                        <a:rPr lang="en-US" sz="2200" b="0" dirty="0"/>
                        <a:t>Number of studies (N)</a:t>
                      </a:r>
                      <a:endParaRPr lang="en-CA" sz="2200" b="0" dirty="0"/>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064A2"/>
                    </a:solidFill>
                  </a:tcPr>
                </a:tc>
                <a:tc>
                  <a:txBody>
                    <a:bodyPr/>
                    <a:lstStyle/>
                    <a:p>
                      <a:r>
                        <a:rPr lang="en-US" sz="2200" b="0" dirty="0"/>
                        <a:t>Clinician one ranking</a:t>
                      </a:r>
                      <a:endParaRPr lang="en-CA" sz="2200" b="0" dirty="0"/>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064A2"/>
                    </a:solidFill>
                  </a:tcPr>
                </a:tc>
                <a:tc>
                  <a:txBody>
                    <a:bodyPr/>
                    <a:lstStyle/>
                    <a:p>
                      <a:r>
                        <a:rPr lang="en-US" sz="2200" b="0" dirty="0"/>
                        <a:t>Clinician two </a:t>
                      </a:r>
                    </a:p>
                    <a:p>
                      <a:r>
                        <a:rPr lang="en-US" sz="2200" b="0" dirty="0"/>
                        <a:t>ranking</a:t>
                      </a:r>
                      <a:endParaRPr lang="en-CA" sz="2200" b="0" dirty="0"/>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064A2"/>
                    </a:solidFill>
                  </a:tcPr>
                </a:tc>
                <a:extLst>
                  <a:ext uri="{0D108BD9-81ED-4DB2-BD59-A6C34878D82A}">
                    <a16:rowId xmlns:a16="http://schemas.microsoft.com/office/drawing/2014/main" val="776590134"/>
                  </a:ext>
                </a:extLst>
              </a:tr>
              <a:tr h="406139">
                <a:tc>
                  <a:txBody>
                    <a:bodyPr/>
                    <a:lstStyle/>
                    <a:p>
                      <a:r>
                        <a:rPr lang="en-US" sz="2200" dirty="0"/>
                        <a:t>Mortality</a:t>
                      </a:r>
                      <a:endParaRPr lang="en-CA" sz="2200" dirty="0"/>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2200" dirty="0"/>
                        <a:t>46 (3329)</a:t>
                      </a:r>
                      <a:endParaRPr lang="en-CA" sz="2200" dirty="0"/>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2200" dirty="0"/>
                        <a:t>1</a:t>
                      </a:r>
                      <a:endParaRPr lang="en-CA" sz="2200" dirty="0"/>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2200" dirty="0"/>
                        <a:t>1</a:t>
                      </a:r>
                      <a:endParaRPr lang="en-CA" sz="2200" dirty="0"/>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62331856"/>
                  </a:ext>
                </a:extLst>
              </a:tr>
              <a:tr h="578877">
                <a:tc>
                  <a:txBody>
                    <a:bodyPr/>
                    <a:lstStyle/>
                    <a:p>
                      <a:r>
                        <a:rPr lang="en-US" sz="2200" dirty="0"/>
                        <a:t>Necrotizing enterocolitis</a:t>
                      </a:r>
                      <a:endParaRPr lang="en-CA" sz="2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200" dirty="0"/>
                        <a:t>45 (3371)</a:t>
                      </a:r>
                      <a:endParaRPr lang="en-CA" sz="2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200" dirty="0"/>
                        <a:t>2</a:t>
                      </a:r>
                      <a:endParaRPr lang="en-CA" sz="2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200" dirty="0"/>
                        <a:t>3</a:t>
                      </a:r>
                      <a:endParaRPr lang="en-CA" sz="2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88367588"/>
                  </a:ext>
                </a:extLst>
              </a:tr>
              <a:tr h="590747">
                <a:tc>
                  <a:txBody>
                    <a:bodyPr/>
                    <a:lstStyle/>
                    <a:p>
                      <a:r>
                        <a:rPr lang="en-US" sz="2200" dirty="0"/>
                        <a:t>Surgical closure</a:t>
                      </a:r>
                      <a:endParaRPr lang="en-CA" sz="2200" dirty="0"/>
                    </a:p>
                  </a:txBody>
                  <a:tcPr>
                    <a:lnT w="12700" cmpd="sng">
                      <a:noFill/>
                    </a:lnT>
                    <a:noFill/>
                  </a:tcPr>
                </a:tc>
                <a:tc>
                  <a:txBody>
                    <a:bodyPr/>
                    <a:lstStyle/>
                    <a:p>
                      <a:r>
                        <a:rPr lang="en-US" sz="2200" dirty="0"/>
                        <a:t>37 (2729)</a:t>
                      </a:r>
                      <a:endParaRPr lang="en-CA" sz="2200" dirty="0"/>
                    </a:p>
                  </a:txBody>
                  <a:tcPr>
                    <a:lnT w="12700" cmpd="sng">
                      <a:noFill/>
                    </a:lnT>
                    <a:noFill/>
                  </a:tcPr>
                </a:tc>
                <a:tc>
                  <a:txBody>
                    <a:bodyPr/>
                    <a:lstStyle/>
                    <a:p>
                      <a:r>
                        <a:rPr lang="en-US" sz="2200" dirty="0"/>
                        <a:t>3</a:t>
                      </a:r>
                      <a:endParaRPr lang="en-CA" sz="2200" dirty="0"/>
                    </a:p>
                  </a:txBody>
                  <a:tcPr>
                    <a:lnT w="12700" cmpd="sng">
                      <a:noFill/>
                    </a:lnT>
                    <a:noFill/>
                  </a:tcPr>
                </a:tc>
                <a:tc>
                  <a:txBody>
                    <a:bodyPr/>
                    <a:lstStyle/>
                    <a:p>
                      <a:r>
                        <a:rPr lang="en-US" sz="2200" dirty="0"/>
                        <a:t>4</a:t>
                      </a:r>
                      <a:endParaRPr lang="en-CA" sz="2200" dirty="0"/>
                    </a:p>
                  </a:txBody>
                  <a:tcPr>
                    <a:lnT w="12700" cmpd="sng">
                      <a:noFill/>
                    </a:lnT>
                    <a:noFill/>
                  </a:tcPr>
                </a:tc>
                <a:extLst>
                  <a:ext uri="{0D108BD9-81ED-4DB2-BD59-A6C34878D82A}">
                    <a16:rowId xmlns:a16="http://schemas.microsoft.com/office/drawing/2014/main" val="2023059292"/>
                  </a:ext>
                </a:extLst>
              </a:tr>
              <a:tr h="406139">
                <a:tc>
                  <a:txBody>
                    <a:bodyPr/>
                    <a:lstStyle/>
                    <a:p>
                      <a:r>
                        <a:rPr lang="en-US" sz="2200" dirty="0"/>
                        <a:t>PDA closure</a:t>
                      </a:r>
                      <a:endParaRPr lang="en-CA" sz="2200" dirty="0"/>
                    </a:p>
                  </a:txBody>
                  <a:tcPr>
                    <a:lnB w="12700" cap="flat" cmpd="sng" algn="ctr">
                      <a:solidFill>
                        <a:srgbClr val="8064A2"/>
                      </a:solidFill>
                      <a:prstDash val="solid"/>
                      <a:round/>
                      <a:headEnd type="none" w="med" len="med"/>
                      <a:tailEnd type="none" w="med" len="med"/>
                    </a:lnB>
                    <a:noFill/>
                  </a:tcPr>
                </a:tc>
                <a:tc>
                  <a:txBody>
                    <a:bodyPr/>
                    <a:lstStyle/>
                    <a:p>
                      <a:r>
                        <a:rPr lang="en-US" sz="2200" dirty="0"/>
                        <a:t>60 (4256)</a:t>
                      </a:r>
                      <a:endParaRPr lang="en-CA" sz="2200" dirty="0"/>
                    </a:p>
                  </a:txBody>
                  <a:tcPr>
                    <a:lnB w="12700" cap="flat" cmpd="sng" algn="ctr">
                      <a:solidFill>
                        <a:srgbClr val="8064A2"/>
                      </a:solidFill>
                      <a:prstDash val="solid"/>
                      <a:round/>
                      <a:headEnd type="none" w="med" len="med"/>
                      <a:tailEnd type="none" w="med" len="med"/>
                    </a:lnB>
                    <a:noFill/>
                  </a:tcPr>
                </a:tc>
                <a:tc>
                  <a:txBody>
                    <a:bodyPr/>
                    <a:lstStyle/>
                    <a:p>
                      <a:r>
                        <a:rPr lang="en-US" sz="2200" dirty="0"/>
                        <a:t>4</a:t>
                      </a:r>
                      <a:endParaRPr lang="en-CA" sz="2200" dirty="0"/>
                    </a:p>
                  </a:txBody>
                  <a:tcPr>
                    <a:lnB w="12700" cap="flat" cmpd="sng" algn="ctr">
                      <a:solidFill>
                        <a:srgbClr val="8064A2"/>
                      </a:solidFill>
                      <a:prstDash val="solid"/>
                      <a:round/>
                      <a:headEnd type="none" w="med" len="med"/>
                      <a:tailEnd type="none" w="med" len="med"/>
                    </a:lnB>
                    <a:noFill/>
                  </a:tcPr>
                </a:tc>
                <a:tc>
                  <a:txBody>
                    <a:bodyPr/>
                    <a:lstStyle/>
                    <a:p>
                      <a:r>
                        <a:rPr lang="en-US" sz="2200" dirty="0"/>
                        <a:t>2</a:t>
                      </a:r>
                      <a:endParaRPr lang="en-CA" sz="2200" dirty="0"/>
                    </a:p>
                  </a:txBody>
                  <a:tcPr>
                    <a:lnB w="12700" cap="flat" cmpd="sng" algn="ctr">
                      <a:solidFill>
                        <a:srgbClr val="8064A2"/>
                      </a:solidFill>
                      <a:prstDash val="solid"/>
                      <a:round/>
                      <a:headEnd type="none" w="med" len="med"/>
                      <a:tailEnd type="none" w="med" len="med"/>
                    </a:lnB>
                    <a:noFill/>
                  </a:tcPr>
                </a:tc>
                <a:extLst>
                  <a:ext uri="{0D108BD9-81ED-4DB2-BD59-A6C34878D82A}">
                    <a16:rowId xmlns:a16="http://schemas.microsoft.com/office/drawing/2014/main" val="4044472533"/>
                  </a:ext>
                </a:extLst>
              </a:tr>
              <a:tr h="486257">
                <a:tc gridSpan="4">
                  <a:txBody>
                    <a:bodyPr/>
                    <a:lstStyle/>
                    <a:p>
                      <a:pPr marL="0" marR="0" lvl="0" indent="0" algn="l" defTabSz="2194706" rtl="0" eaLnBrk="1" fontAlgn="auto" latinLnBrk="0" hangingPunct="1">
                        <a:lnSpc>
                          <a:spcPct val="100000"/>
                        </a:lnSpc>
                        <a:spcBef>
                          <a:spcPts val="0"/>
                        </a:spcBef>
                        <a:spcAft>
                          <a:spcPts val="0"/>
                        </a:spcAft>
                        <a:buClrTx/>
                        <a:buSzTx/>
                        <a:buFontTx/>
                        <a:buNone/>
                        <a:tabLst/>
                        <a:defRPr/>
                      </a:pPr>
                      <a:r>
                        <a:rPr lang="en-US" sz="1800" dirty="0"/>
                        <a:t>PDA closure: Closure within one week of first dose; Mortality: Death at postmenstrual age of 36 weeks or before discharge; Necrotizing enterocolitis: Bell stage two or greater</a:t>
                      </a:r>
                      <a:endParaRPr lang="en-US" sz="1800" i="1" dirty="0"/>
                    </a:p>
                  </a:txBody>
                  <a:tcP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noFill/>
                  </a:tcPr>
                </a:tc>
                <a:tc hMerge="1">
                  <a:txBody>
                    <a:bodyPr/>
                    <a:lstStyle/>
                    <a:p>
                      <a:endParaRPr lang="en-CA" sz="2200" dirty="0"/>
                    </a:p>
                  </a:txBody>
                  <a:tcPr/>
                </a:tc>
                <a:tc hMerge="1">
                  <a:txBody>
                    <a:bodyPr/>
                    <a:lstStyle/>
                    <a:p>
                      <a:endParaRPr lang="en-CA" sz="2200" dirty="0"/>
                    </a:p>
                  </a:txBody>
                  <a:tcPr/>
                </a:tc>
                <a:tc hMerge="1">
                  <a:txBody>
                    <a:bodyPr/>
                    <a:lstStyle/>
                    <a:p>
                      <a:pPr marL="0" marR="0" lvl="0" indent="0" algn="l" defTabSz="2194706" rtl="0" eaLnBrk="1" fontAlgn="auto" latinLnBrk="0" hangingPunct="1">
                        <a:lnSpc>
                          <a:spcPct val="100000"/>
                        </a:lnSpc>
                        <a:spcBef>
                          <a:spcPts val="0"/>
                        </a:spcBef>
                        <a:spcAft>
                          <a:spcPts val="0"/>
                        </a:spcAft>
                        <a:buClrTx/>
                        <a:buSzTx/>
                        <a:buFontTx/>
                        <a:buNone/>
                        <a:tabLst/>
                        <a:defRPr/>
                      </a:pPr>
                      <a:endParaRPr lang="en-CA" sz="2200" i="1" dirty="0"/>
                    </a:p>
                  </a:txBody>
                  <a:tcPr/>
                </a:tc>
                <a:extLst>
                  <a:ext uri="{0D108BD9-81ED-4DB2-BD59-A6C34878D82A}">
                    <a16:rowId xmlns:a16="http://schemas.microsoft.com/office/drawing/2014/main" val="3948561188"/>
                  </a:ext>
                </a:extLst>
              </a:tr>
            </a:tbl>
          </a:graphicData>
        </a:graphic>
      </p:graphicFrame>
      <p:graphicFrame>
        <p:nvGraphicFramePr>
          <p:cNvPr id="5" name="Table 4">
            <a:extLst>
              <a:ext uri="{FF2B5EF4-FFF2-40B4-BE49-F238E27FC236}">
                <a16:creationId xmlns:a16="http://schemas.microsoft.com/office/drawing/2014/main" id="{4A94A18E-10E6-44D7-ABD4-A1D16509CE1E}"/>
              </a:ext>
            </a:extLst>
          </p:cNvPr>
          <p:cNvGraphicFramePr>
            <a:graphicFrameLocks noGrp="1"/>
          </p:cNvGraphicFramePr>
          <p:nvPr>
            <p:extLst>
              <p:ext uri="{D42A27DB-BD31-4B8C-83A1-F6EECF244321}">
                <p14:modId xmlns:p14="http://schemas.microsoft.com/office/powerpoint/2010/main" val="3462240023"/>
              </p:ext>
            </p:extLst>
          </p:nvPr>
        </p:nvGraphicFramePr>
        <p:xfrm>
          <a:off x="24829663" y="20425906"/>
          <a:ext cx="12680352" cy="6582873"/>
        </p:xfrm>
        <a:graphic>
          <a:graphicData uri="http://schemas.openxmlformats.org/drawingml/2006/table">
            <a:tbl>
              <a:tblPr firstRow="1" bandRow="1">
                <a:tableStyleId>{00A15C55-8517-42AA-B614-E9B94910E393}</a:tableStyleId>
              </a:tblPr>
              <a:tblGrid>
                <a:gridCol w="3154787">
                  <a:extLst>
                    <a:ext uri="{9D8B030D-6E8A-4147-A177-3AD203B41FA5}">
                      <a16:colId xmlns:a16="http://schemas.microsoft.com/office/drawing/2014/main" val="2351254763"/>
                    </a:ext>
                  </a:extLst>
                </a:gridCol>
                <a:gridCol w="2609850">
                  <a:extLst>
                    <a:ext uri="{9D8B030D-6E8A-4147-A177-3AD203B41FA5}">
                      <a16:colId xmlns:a16="http://schemas.microsoft.com/office/drawing/2014/main" val="4200253792"/>
                    </a:ext>
                  </a:extLst>
                </a:gridCol>
                <a:gridCol w="1447800">
                  <a:extLst>
                    <a:ext uri="{9D8B030D-6E8A-4147-A177-3AD203B41FA5}">
                      <a16:colId xmlns:a16="http://schemas.microsoft.com/office/drawing/2014/main" val="2657730594"/>
                    </a:ext>
                  </a:extLst>
                </a:gridCol>
                <a:gridCol w="2038350">
                  <a:extLst>
                    <a:ext uri="{9D8B030D-6E8A-4147-A177-3AD203B41FA5}">
                      <a16:colId xmlns:a16="http://schemas.microsoft.com/office/drawing/2014/main" val="3473540619"/>
                    </a:ext>
                  </a:extLst>
                </a:gridCol>
                <a:gridCol w="1316173">
                  <a:extLst>
                    <a:ext uri="{9D8B030D-6E8A-4147-A177-3AD203B41FA5}">
                      <a16:colId xmlns:a16="http://schemas.microsoft.com/office/drawing/2014/main" val="1995432395"/>
                    </a:ext>
                  </a:extLst>
                </a:gridCol>
                <a:gridCol w="2113392">
                  <a:extLst>
                    <a:ext uri="{9D8B030D-6E8A-4147-A177-3AD203B41FA5}">
                      <a16:colId xmlns:a16="http://schemas.microsoft.com/office/drawing/2014/main" val="3342626586"/>
                    </a:ext>
                  </a:extLst>
                </a:gridCol>
              </a:tblGrid>
              <a:tr h="370840">
                <a:tc rowSpan="2">
                  <a:txBody>
                    <a:bodyPr/>
                    <a:lstStyle/>
                    <a:p>
                      <a:r>
                        <a:rPr lang="en-US" sz="2200" dirty="0">
                          <a:solidFill>
                            <a:schemeClr val="bg1"/>
                          </a:solidFill>
                        </a:rPr>
                        <a:t>Treatment</a:t>
                      </a:r>
                      <a:endParaRPr lang="en-CA" sz="2200" dirty="0">
                        <a:solidFill>
                          <a:schemeClr val="bg1"/>
                        </a:solidFill>
                      </a:endParaRPr>
                    </a:p>
                  </a:txBody>
                  <a:tcPr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rowSpan="2">
                  <a:txBody>
                    <a:bodyPr/>
                    <a:lstStyle/>
                    <a:p>
                      <a:r>
                        <a:rPr lang="en-US" sz="2200" dirty="0">
                          <a:solidFill>
                            <a:schemeClr val="bg1"/>
                          </a:solidFill>
                        </a:rPr>
                        <a:t>Confidence factor</a:t>
                      </a:r>
                      <a:endParaRPr lang="en-CA" sz="2200" dirty="0">
                        <a:solidFill>
                          <a:schemeClr val="bg1"/>
                        </a:solidFill>
                      </a:endParaRPr>
                    </a:p>
                  </a:txBody>
                  <a:tcPr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064A2"/>
                    </a:solidFill>
                  </a:tcPr>
                </a:tc>
                <a:tc gridSpan="4">
                  <a:txBody>
                    <a:bodyPr/>
                    <a:lstStyle/>
                    <a:p>
                      <a:pPr algn="ctr"/>
                      <a:r>
                        <a:rPr lang="en-US" sz="2200" dirty="0">
                          <a:solidFill>
                            <a:schemeClr val="bg1"/>
                          </a:solidFill>
                        </a:rPr>
                        <a:t>Central weights</a:t>
                      </a:r>
                      <a:endParaRPr lang="en-CA" sz="2200" dirty="0">
                        <a:solidFill>
                          <a:schemeClr val="bg1"/>
                        </a:solidFill>
                      </a:endParaRPr>
                    </a:p>
                  </a:txBody>
                  <a:tcP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CA" sz="2200"/>
                    </a:p>
                  </a:txBody>
                  <a:tcPr/>
                </a:tc>
                <a:tc hMerge="1">
                  <a:txBody>
                    <a:bodyPr/>
                    <a:lstStyle/>
                    <a:p>
                      <a:endParaRPr lang="en-CA" sz="2200"/>
                    </a:p>
                  </a:txBody>
                  <a:tcPr/>
                </a:tc>
                <a:tc hMerge="1">
                  <a:txBody>
                    <a:bodyPr/>
                    <a:lstStyle/>
                    <a:p>
                      <a:endParaRPr lang="en-CA" sz="2200" dirty="0"/>
                    </a:p>
                  </a:txBody>
                  <a:tcPr/>
                </a:tc>
                <a:extLst>
                  <a:ext uri="{0D108BD9-81ED-4DB2-BD59-A6C34878D82A}">
                    <a16:rowId xmlns:a16="http://schemas.microsoft.com/office/drawing/2014/main" val="2245265212"/>
                  </a:ext>
                </a:extLst>
              </a:tr>
              <a:tr h="370840">
                <a:tc vMerge="1">
                  <a:txBody>
                    <a:bodyPr/>
                    <a:lstStyle/>
                    <a:p>
                      <a:endParaRPr lang="en-CA" sz="2200" dirty="0">
                        <a:solidFill>
                          <a:schemeClr val="bg1"/>
                        </a:solidFill>
                      </a:endParaRPr>
                    </a:p>
                  </a:txBody>
                  <a:tcPr>
                    <a:solidFill>
                      <a:srgbClr val="8064A2"/>
                    </a:solidFill>
                  </a:tcPr>
                </a:tc>
                <a:tc vMerge="1">
                  <a:txBody>
                    <a:bodyPr/>
                    <a:lstStyle/>
                    <a:p>
                      <a:endParaRPr lang="en-CA" sz="2200" dirty="0"/>
                    </a:p>
                  </a:txBody>
                  <a:tcPr/>
                </a:tc>
                <a:tc>
                  <a:txBody>
                    <a:bodyPr/>
                    <a:lstStyle/>
                    <a:p>
                      <a:r>
                        <a:rPr lang="en-US" sz="2200" dirty="0">
                          <a:solidFill>
                            <a:schemeClr val="bg1"/>
                          </a:solidFill>
                        </a:rPr>
                        <a:t>PDA Closure</a:t>
                      </a:r>
                      <a:endParaRPr lang="en-CA" sz="22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8064A2"/>
                    </a:solidFill>
                  </a:tcPr>
                </a:tc>
                <a:tc>
                  <a:txBody>
                    <a:bodyPr/>
                    <a:lstStyle/>
                    <a:p>
                      <a:r>
                        <a:rPr lang="en-US" sz="2200" dirty="0">
                          <a:solidFill>
                            <a:schemeClr val="bg1"/>
                          </a:solidFill>
                        </a:rPr>
                        <a:t>Necrotizing enterocolitis</a:t>
                      </a:r>
                      <a:endParaRPr lang="en-CA" sz="22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8064A2"/>
                    </a:solidFill>
                  </a:tcPr>
                </a:tc>
                <a:tc>
                  <a:txBody>
                    <a:bodyPr/>
                    <a:lstStyle/>
                    <a:p>
                      <a:r>
                        <a:rPr lang="en-US" sz="2200" dirty="0">
                          <a:solidFill>
                            <a:schemeClr val="bg1"/>
                          </a:solidFill>
                        </a:rPr>
                        <a:t>Mortality</a:t>
                      </a:r>
                      <a:endParaRPr lang="en-CA" sz="2200" dirty="0">
                        <a:solidFill>
                          <a:schemeClr val="bg1"/>
                        </a:solidFill>
                      </a:endParaRPr>
                    </a:p>
                  </a:txBody>
                  <a:tcPr>
                    <a:lnL w="12700"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8064A2"/>
                    </a:solidFill>
                  </a:tcPr>
                </a:tc>
                <a:tc>
                  <a:txBody>
                    <a:bodyPr/>
                    <a:lstStyle/>
                    <a:p>
                      <a:r>
                        <a:rPr lang="en-US" sz="2200" dirty="0">
                          <a:solidFill>
                            <a:schemeClr val="bg1"/>
                          </a:solidFill>
                        </a:rPr>
                        <a:t>Surgical ligation</a:t>
                      </a:r>
                      <a:endParaRPr lang="en-CA" sz="2200" dirty="0">
                        <a:solidFill>
                          <a:schemeClr val="bg1"/>
                        </a:solidFill>
                      </a:endParaRPr>
                    </a:p>
                  </a:txBody>
                  <a:tcP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064A2"/>
                    </a:solidFill>
                  </a:tcPr>
                </a:tc>
                <a:extLst>
                  <a:ext uri="{0D108BD9-81ED-4DB2-BD59-A6C34878D82A}">
                    <a16:rowId xmlns:a16="http://schemas.microsoft.com/office/drawing/2014/main" val="538679630"/>
                  </a:ext>
                </a:extLst>
              </a:tr>
              <a:tr h="370840">
                <a:tc>
                  <a:txBody>
                    <a:bodyPr/>
                    <a:lstStyle/>
                    <a:p>
                      <a:r>
                        <a:rPr lang="en-US" sz="2200" dirty="0"/>
                        <a:t>Indomethacin (IV)</a:t>
                      </a:r>
                      <a:endParaRPr lang="en-CA" sz="2200" dirty="0"/>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2200" dirty="0"/>
                        <a:t>0.5 %</a:t>
                      </a:r>
                      <a:endParaRPr lang="en-CA" sz="2200" dirty="0"/>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2200" dirty="0"/>
                        <a:t>0.12</a:t>
                      </a:r>
                      <a:endParaRPr lang="en-CA" sz="2200" dirty="0"/>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2200" dirty="0"/>
                        <a:t>0.12</a:t>
                      </a:r>
                      <a:endParaRPr lang="en-CA" sz="2200" dirty="0"/>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2200" dirty="0"/>
                        <a:t>0.64</a:t>
                      </a:r>
                      <a:endParaRPr lang="en-CA" sz="2200" dirty="0"/>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2200" dirty="0"/>
                        <a:t>0.12</a:t>
                      </a:r>
                      <a:endParaRPr lang="en-CA" sz="2200" dirty="0"/>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14696763"/>
                  </a:ext>
                </a:extLst>
              </a:tr>
              <a:tr h="547833">
                <a:tc>
                  <a:txBody>
                    <a:bodyPr/>
                    <a:lstStyle/>
                    <a:p>
                      <a:r>
                        <a:rPr lang="en-US" sz="2200" dirty="0"/>
                        <a:t>Ibuprofen (IV)</a:t>
                      </a:r>
                      <a:endParaRPr lang="en-CA" sz="2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200" dirty="0"/>
                        <a:t>1.18 %</a:t>
                      </a:r>
                      <a:endParaRPr lang="en-CA" sz="2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200" dirty="0"/>
                        <a:t>0.03</a:t>
                      </a:r>
                      <a:endParaRPr lang="en-CA" sz="2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200" dirty="0"/>
                        <a:t>0.19</a:t>
                      </a:r>
                      <a:endParaRPr lang="en-CA" sz="2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200" dirty="0"/>
                        <a:t>0.66</a:t>
                      </a:r>
                      <a:endParaRPr lang="en-CA" sz="2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200" dirty="0"/>
                        <a:t>0.12</a:t>
                      </a:r>
                      <a:endParaRPr lang="en-CA" sz="2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6078677"/>
                  </a:ext>
                </a:extLst>
              </a:tr>
              <a:tr h="370840">
                <a:tc>
                  <a:txBody>
                    <a:bodyPr/>
                    <a:lstStyle/>
                    <a:p>
                      <a:r>
                        <a:rPr lang="en-US" sz="2200" dirty="0"/>
                        <a:t>Ibuprofen (PO)</a:t>
                      </a:r>
                      <a:endParaRPr lang="en-CA" sz="2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200" dirty="0"/>
                        <a:t>8.7 %</a:t>
                      </a:r>
                      <a:endParaRPr lang="en-CA" sz="2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200" dirty="0"/>
                        <a:t>0.16</a:t>
                      </a:r>
                      <a:endParaRPr lang="en-CA" sz="2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200" dirty="0"/>
                        <a:t>0.30</a:t>
                      </a:r>
                      <a:endParaRPr lang="en-CA" sz="2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200" dirty="0"/>
                        <a:t>0.36</a:t>
                      </a:r>
                      <a:endParaRPr lang="en-CA" sz="2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200" dirty="0"/>
                        <a:t>0.18</a:t>
                      </a:r>
                      <a:endParaRPr lang="en-CA" sz="2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51404441"/>
                  </a:ext>
                </a:extLst>
              </a:tr>
              <a:tr h="370840">
                <a:tc>
                  <a:txBody>
                    <a:bodyPr/>
                    <a:lstStyle/>
                    <a:p>
                      <a:pPr algn="l"/>
                      <a:r>
                        <a:rPr lang="en-US" sz="2200" dirty="0"/>
                        <a:t>Paracetamol (PO)</a:t>
                      </a:r>
                      <a:endParaRPr lang="en-CA" sz="2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200" dirty="0"/>
                        <a:t>33.6 %</a:t>
                      </a:r>
                      <a:endParaRPr lang="en-CA" sz="2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200" dirty="0"/>
                        <a:t>0.24</a:t>
                      </a:r>
                      <a:endParaRPr lang="en-CA" sz="2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200" dirty="0"/>
                        <a:t>0.24</a:t>
                      </a:r>
                      <a:endParaRPr lang="en-CA" sz="2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200" dirty="0"/>
                        <a:t>0.28</a:t>
                      </a:r>
                      <a:endParaRPr lang="en-CA" sz="2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200" dirty="0"/>
                        <a:t>0.24</a:t>
                      </a:r>
                      <a:endParaRPr lang="en-CA" sz="2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29701792"/>
                  </a:ext>
                </a:extLst>
              </a:tr>
              <a:tr h="370840">
                <a:tc>
                  <a:txBody>
                    <a:bodyPr/>
                    <a:lstStyle/>
                    <a:p>
                      <a:pPr algn="l"/>
                      <a:r>
                        <a:rPr lang="en-US" sz="2200" dirty="0"/>
                        <a:t>Ibuprofen (IV, high dose)</a:t>
                      </a:r>
                      <a:endParaRPr lang="en-CA" sz="2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200" dirty="0"/>
                        <a:t>27.4 %</a:t>
                      </a:r>
                      <a:endParaRPr lang="en-CA" sz="2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200" dirty="0"/>
                        <a:t>0.38</a:t>
                      </a:r>
                      <a:endParaRPr lang="en-CA" sz="2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200" dirty="0"/>
                        <a:t>0.21</a:t>
                      </a:r>
                      <a:endParaRPr lang="en-CA" sz="2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200" dirty="0"/>
                        <a:t>0.25</a:t>
                      </a:r>
                      <a:endParaRPr lang="en-CA" sz="2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200" dirty="0"/>
                        <a:t>0.17</a:t>
                      </a:r>
                      <a:endParaRPr lang="en-CA" sz="2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17389857"/>
                  </a:ext>
                </a:extLst>
              </a:tr>
              <a:tr h="370840">
                <a:tc>
                  <a:txBody>
                    <a:bodyPr/>
                    <a:lstStyle/>
                    <a:p>
                      <a:pPr algn="l"/>
                      <a:r>
                        <a:rPr lang="en-US" sz="2200" dirty="0"/>
                        <a:t>Ibuprofen (PO, high dose)</a:t>
                      </a:r>
                      <a:endParaRPr lang="en-CA" sz="2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200" dirty="0"/>
                        <a:t>48.6 %</a:t>
                      </a:r>
                      <a:endParaRPr lang="en-CA" sz="2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200" dirty="0"/>
                        <a:t>0.25</a:t>
                      </a:r>
                      <a:endParaRPr lang="en-CA" sz="2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200" dirty="0"/>
                        <a:t>0.26</a:t>
                      </a:r>
                      <a:endParaRPr lang="en-CA" sz="2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200" dirty="0"/>
                        <a:t>0.19</a:t>
                      </a:r>
                      <a:endParaRPr lang="en-CA" sz="2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200" dirty="0"/>
                        <a:t>0.30</a:t>
                      </a:r>
                      <a:endParaRPr lang="en-CA" sz="2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36198830"/>
                  </a:ext>
                </a:extLst>
              </a:tr>
              <a:tr h="370840">
                <a:tc>
                  <a:txBody>
                    <a:bodyPr/>
                    <a:lstStyle/>
                    <a:p>
                      <a:pPr algn="l"/>
                      <a:r>
                        <a:rPr lang="en-US" sz="2200" dirty="0"/>
                        <a:t>Ibuprofen (Cont. IV)</a:t>
                      </a:r>
                      <a:endParaRPr lang="en-CA" sz="2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200" dirty="0"/>
                        <a:t>23.7 %</a:t>
                      </a:r>
                      <a:endParaRPr lang="en-CA" sz="2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200" dirty="0"/>
                        <a:t>0.07</a:t>
                      </a:r>
                      <a:endParaRPr lang="en-CA" sz="2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200" dirty="0"/>
                        <a:t>0.30</a:t>
                      </a:r>
                      <a:endParaRPr lang="en-CA" sz="2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200" dirty="0"/>
                        <a:t>0.38</a:t>
                      </a:r>
                      <a:endParaRPr lang="en-CA" sz="2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200" dirty="0"/>
                        <a:t>0.24</a:t>
                      </a:r>
                      <a:endParaRPr lang="en-CA" sz="2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25941751"/>
                  </a:ext>
                </a:extLst>
              </a:tr>
              <a:tr h="370840">
                <a:tc>
                  <a:txBody>
                    <a:bodyPr/>
                    <a:lstStyle/>
                    <a:p>
                      <a:pPr algn="l"/>
                      <a:r>
                        <a:rPr lang="en-US" sz="2200" dirty="0"/>
                        <a:t>Indomethacin (Cont. IV)</a:t>
                      </a:r>
                      <a:endParaRPr lang="en-CA" sz="2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200" dirty="0"/>
                        <a:t>1.49 %</a:t>
                      </a:r>
                      <a:endParaRPr lang="en-CA" sz="2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200" dirty="0"/>
                        <a:t>0.16</a:t>
                      </a:r>
                      <a:endParaRPr lang="en-CA" sz="2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200" dirty="0"/>
                        <a:t>0.30</a:t>
                      </a:r>
                      <a:endParaRPr lang="en-CA" sz="2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200" dirty="0"/>
                        <a:t>0.30</a:t>
                      </a:r>
                      <a:endParaRPr lang="en-CA" sz="2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200" dirty="0"/>
                        <a:t>0.25</a:t>
                      </a:r>
                      <a:endParaRPr lang="en-CA" sz="2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70641801"/>
                  </a:ext>
                </a:extLst>
              </a:tr>
              <a:tr h="370840">
                <a:tc>
                  <a:txBody>
                    <a:bodyPr/>
                    <a:lstStyle/>
                    <a:p>
                      <a:pPr algn="l"/>
                      <a:r>
                        <a:rPr lang="en-US" sz="2200" dirty="0"/>
                        <a:t>Indomethacin (Others)</a:t>
                      </a:r>
                      <a:endParaRPr lang="en-CA" sz="2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200" dirty="0"/>
                        <a:t>0.15 %</a:t>
                      </a:r>
                      <a:endParaRPr lang="en-CA" sz="2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200" dirty="0"/>
                        <a:t>0.23</a:t>
                      </a:r>
                      <a:endParaRPr lang="en-CA" sz="2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200" dirty="0"/>
                        <a:t>0.06</a:t>
                      </a:r>
                      <a:endParaRPr lang="en-CA" sz="2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200" dirty="0"/>
                        <a:t>0.55</a:t>
                      </a:r>
                      <a:endParaRPr lang="en-CA" sz="2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200" dirty="0"/>
                        <a:t>0.16</a:t>
                      </a:r>
                      <a:endParaRPr lang="en-CA" sz="2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5021821"/>
                  </a:ext>
                </a:extLst>
              </a:tr>
              <a:tr h="370840">
                <a:tc>
                  <a:txBody>
                    <a:bodyPr/>
                    <a:lstStyle/>
                    <a:p>
                      <a:pPr algn="l"/>
                      <a:r>
                        <a:rPr lang="en-US" sz="2200" dirty="0"/>
                        <a:t>Placebo/No Rx</a:t>
                      </a:r>
                      <a:endParaRPr lang="en-CA" sz="2200" dirty="0"/>
                    </a:p>
                  </a:txBody>
                  <a:tcPr>
                    <a:lnL w="12700" cmpd="sng">
                      <a:noFill/>
                    </a:lnL>
                    <a:lnR w="12700" cmpd="sng">
                      <a:noFill/>
                    </a:lnR>
                    <a:lnT w="12700" cmpd="sng">
                      <a:noFill/>
                    </a:lnT>
                    <a:lnB w="12700" cap="flat" cmpd="sng" algn="ctr">
                      <a:solidFill>
                        <a:srgbClr val="8064A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200" dirty="0"/>
                        <a:t>0 %</a:t>
                      </a:r>
                      <a:endParaRPr lang="en-CA" sz="2200" dirty="0"/>
                    </a:p>
                  </a:txBody>
                  <a:tcPr>
                    <a:lnL w="12700" cmpd="sng">
                      <a:noFill/>
                    </a:lnL>
                    <a:lnR w="12700" cmpd="sng">
                      <a:noFill/>
                    </a:lnR>
                    <a:lnT w="12700" cmpd="sng">
                      <a:noFill/>
                    </a:lnT>
                    <a:lnB w="12700" cap="flat" cmpd="sng" algn="ctr">
                      <a:solidFill>
                        <a:srgbClr val="8064A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200" dirty="0"/>
                        <a:t>N/A</a:t>
                      </a:r>
                      <a:endParaRPr lang="en-CA" sz="2200" dirty="0"/>
                    </a:p>
                  </a:txBody>
                  <a:tcPr>
                    <a:lnL w="12700" cmpd="sng">
                      <a:noFill/>
                    </a:lnL>
                    <a:lnR w="12700" cmpd="sng">
                      <a:noFill/>
                    </a:lnR>
                    <a:lnT w="12700" cmpd="sng">
                      <a:noFill/>
                    </a:lnT>
                    <a:lnB w="12700" cap="flat" cmpd="sng" algn="ctr">
                      <a:solidFill>
                        <a:srgbClr val="8064A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200" dirty="0"/>
                        <a:t>N/A</a:t>
                      </a:r>
                      <a:endParaRPr lang="en-CA" sz="2200" dirty="0"/>
                    </a:p>
                  </a:txBody>
                  <a:tcPr>
                    <a:lnL w="12700" cmpd="sng">
                      <a:noFill/>
                    </a:lnL>
                    <a:lnR w="12700" cmpd="sng">
                      <a:noFill/>
                    </a:lnR>
                    <a:lnT w="12700" cmpd="sng">
                      <a:noFill/>
                    </a:lnT>
                    <a:lnB w="12700" cap="flat" cmpd="sng" algn="ctr">
                      <a:solidFill>
                        <a:srgbClr val="8064A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200" dirty="0"/>
                        <a:t>N/A</a:t>
                      </a:r>
                      <a:endParaRPr lang="en-CA" sz="2200" dirty="0"/>
                    </a:p>
                  </a:txBody>
                  <a:tcPr>
                    <a:lnL w="12700" cmpd="sng">
                      <a:noFill/>
                    </a:lnL>
                    <a:lnR w="12700" cmpd="sng">
                      <a:noFill/>
                    </a:lnR>
                    <a:lnT w="12700" cmpd="sng">
                      <a:noFill/>
                    </a:lnT>
                    <a:lnB w="12700" cap="flat" cmpd="sng" algn="ctr">
                      <a:solidFill>
                        <a:srgbClr val="8064A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200" dirty="0"/>
                        <a:t>N/A</a:t>
                      </a:r>
                      <a:endParaRPr lang="en-CA" sz="2200" dirty="0"/>
                    </a:p>
                  </a:txBody>
                  <a:tcPr>
                    <a:lnL w="12700" cmpd="sng">
                      <a:noFill/>
                    </a:lnL>
                    <a:lnR w="12700" cmpd="sng">
                      <a:noFill/>
                    </a:lnR>
                    <a:lnT w="12700" cmpd="sng">
                      <a:noFill/>
                    </a:lnT>
                    <a:lnB w="12700" cap="flat" cmpd="sng" algn="ctr">
                      <a:solidFill>
                        <a:srgbClr val="8064A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1746760"/>
                  </a:ext>
                </a:extLst>
              </a:tr>
              <a:tr h="370840">
                <a:tc gridSpan="6">
                  <a:txBody>
                    <a:bodyPr/>
                    <a:lstStyle/>
                    <a:p>
                      <a:pPr algn="l"/>
                      <a:r>
                        <a:rPr lang="en-US" sz="2000" i="1" dirty="0"/>
                        <a:t>Central weights can be interpreted as the preferences required to have an a priori preference for one treatment. Confidence factor is the probability of a treatment being ranked first when weights are held at a treatment’s central weights.</a:t>
                      </a:r>
                      <a:endParaRPr lang="en-CA" sz="2000" i="1" dirty="0"/>
                    </a:p>
                  </a:txBody>
                  <a:tcPr>
                    <a:lnL w="12700" cmpd="sng">
                      <a:noFill/>
                    </a:lnL>
                    <a:lnR w="12700" cmpd="sng">
                      <a:noFill/>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CA" sz="2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CA" sz="2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CA" sz="2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CA" sz="2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CA" sz="2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61473938"/>
                  </a:ext>
                </a:extLst>
              </a:tr>
            </a:tbl>
          </a:graphicData>
        </a:graphic>
      </p:graphicFrame>
      <p:sp>
        <p:nvSpPr>
          <p:cNvPr id="119" name="Rectangle 118">
            <a:extLst>
              <a:ext uri="{FF2B5EF4-FFF2-40B4-BE49-F238E27FC236}">
                <a16:creationId xmlns:a16="http://schemas.microsoft.com/office/drawing/2014/main" id="{0C74F220-2A4D-4647-A7BE-226EC3512BB1}"/>
              </a:ext>
            </a:extLst>
          </p:cNvPr>
          <p:cNvSpPr/>
          <p:nvPr/>
        </p:nvSpPr>
        <p:spPr>
          <a:xfrm>
            <a:off x="16251458" y="22098428"/>
            <a:ext cx="7868979" cy="3647152"/>
          </a:xfrm>
          <a:prstGeom prst="rect">
            <a:avLst/>
          </a:prstGeom>
        </p:spPr>
        <p:txBody>
          <a:bodyPr wrap="square">
            <a:spAutoFit/>
          </a:bodyPr>
          <a:lstStyle/>
          <a:p>
            <a:pPr algn="just">
              <a:lnSpc>
                <a:spcPct val="110000"/>
              </a:lnSpc>
            </a:pPr>
            <a:r>
              <a:rPr lang="en-CA" sz="6000" cap="all" spc="440" dirty="0">
                <a:solidFill>
                  <a:srgbClr val="66A598"/>
                </a:solidFill>
                <a:latin typeface="Lato" panose="020F0502020204030203" pitchFamily="34" charset="0"/>
                <a:ea typeface="Raleway" charset="0"/>
                <a:cs typeface="Raleway" charset="0"/>
              </a:rPr>
              <a:t>limitations</a:t>
            </a:r>
          </a:p>
          <a:p>
            <a:pPr algn="just">
              <a:spcBef>
                <a:spcPts val="1800"/>
              </a:spcBef>
            </a:pPr>
            <a:r>
              <a:rPr lang="en-US" sz="3000" dirty="0">
                <a:solidFill>
                  <a:schemeClr val="tx1">
                    <a:lumMod val="65000"/>
                    <a:lumOff val="35000"/>
                  </a:schemeClr>
                </a:solidFill>
                <a:latin typeface="Lato" panose="020F0502020204030203" pitchFamily="34" charset="0"/>
                <a:ea typeface="Raleway" charset="0"/>
                <a:cs typeface="Raleway" charset="0"/>
              </a:rPr>
              <a:t>This analysis inherits limitations from the evidence synthesis on which it is based. Specifically, the structure of the network leads to untrustworthy estimates of absolute probabilities. </a:t>
            </a:r>
          </a:p>
        </p:txBody>
      </p:sp>
      <p:sp>
        <p:nvSpPr>
          <p:cNvPr id="39" name="Rectangle 38">
            <a:extLst>
              <a:ext uri="{FF2B5EF4-FFF2-40B4-BE49-F238E27FC236}">
                <a16:creationId xmlns:a16="http://schemas.microsoft.com/office/drawing/2014/main" id="{01B2B207-77CB-4369-87EF-92B1C66450DF}"/>
              </a:ext>
            </a:extLst>
          </p:cNvPr>
          <p:cNvSpPr/>
          <p:nvPr/>
        </p:nvSpPr>
        <p:spPr>
          <a:xfrm>
            <a:off x="24829663" y="20111210"/>
            <a:ext cx="9646954" cy="307777"/>
          </a:xfrm>
          <a:prstGeom prst="rect">
            <a:avLst/>
          </a:prstGeom>
        </p:spPr>
        <p:txBody>
          <a:bodyPr wrap="square">
            <a:spAutoFit/>
          </a:bodyPr>
          <a:lstStyle/>
          <a:p>
            <a:pPr>
              <a:spcAft>
                <a:spcPts val="120"/>
              </a:spcAft>
            </a:pPr>
            <a:r>
              <a:rPr lang="en-CA" sz="1400" cap="all" spc="440" dirty="0">
                <a:solidFill>
                  <a:srgbClr val="66A598"/>
                </a:solidFill>
                <a:latin typeface="Raleway" charset="0"/>
                <a:cs typeface="Raleway"/>
              </a:rPr>
              <a:t>Table 2. Results under the preference free model</a:t>
            </a:r>
            <a:endParaRPr lang="en-US" sz="1400" dirty="0">
              <a:solidFill>
                <a:srgbClr val="595959"/>
              </a:solidFill>
              <a:latin typeface="Raleway"/>
              <a:cs typeface="Raleway"/>
            </a:endParaRPr>
          </a:p>
        </p:txBody>
      </p:sp>
      <p:sp>
        <p:nvSpPr>
          <p:cNvPr id="40" name="Rectangle 39">
            <a:extLst>
              <a:ext uri="{FF2B5EF4-FFF2-40B4-BE49-F238E27FC236}">
                <a16:creationId xmlns:a16="http://schemas.microsoft.com/office/drawing/2014/main" id="{9851C794-670F-400F-A841-3D2E9B4F95C2}"/>
              </a:ext>
            </a:extLst>
          </p:cNvPr>
          <p:cNvSpPr/>
          <p:nvPr/>
        </p:nvSpPr>
        <p:spPr>
          <a:xfrm>
            <a:off x="27661766" y="5442832"/>
            <a:ext cx="9646954" cy="307777"/>
          </a:xfrm>
          <a:prstGeom prst="rect">
            <a:avLst/>
          </a:prstGeom>
        </p:spPr>
        <p:txBody>
          <a:bodyPr wrap="square">
            <a:spAutoFit/>
          </a:bodyPr>
          <a:lstStyle/>
          <a:p>
            <a:pPr>
              <a:spcAft>
                <a:spcPts val="120"/>
              </a:spcAft>
            </a:pPr>
            <a:r>
              <a:rPr lang="en-CA" sz="1400" cap="all" spc="440" dirty="0">
                <a:solidFill>
                  <a:srgbClr val="66A598"/>
                </a:solidFill>
                <a:latin typeface="Raleway" charset="0"/>
                <a:cs typeface="Raleway"/>
              </a:rPr>
              <a:t>Table 1. outcome characteristics and clinician ranking</a:t>
            </a:r>
            <a:endParaRPr lang="en-US" sz="1400" dirty="0">
              <a:solidFill>
                <a:srgbClr val="595959"/>
              </a:solidFill>
              <a:latin typeface="Raleway"/>
              <a:cs typeface="Raleway"/>
            </a:endParaRPr>
          </a:p>
        </p:txBody>
      </p:sp>
      <p:pic>
        <p:nvPicPr>
          <p:cNvPr id="1026" name="Picture 2" descr="Bitmoji Image">
            <a:extLst>
              <a:ext uri="{FF2B5EF4-FFF2-40B4-BE49-F238E27FC236}">
                <a16:creationId xmlns:a16="http://schemas.microsoft.com/office/drawing/2014/main" id="{FF6B08E6-42CB-45F9-8310-DDF11AC045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95782" y="1531689"/>
            <a:ext cx="2856934" cy="2856934"/>
          </a:xfrm>
          <a:prstGeom prst="rect">
            <a:avLst/>
          </a:prstGeom>
          <a:noFill/>
          <a:extLst>
            <a:ext uri="{909E8E84-426E-40DD-AFC4-6F175D3DCCD1}">
              <a14:hiddenFill xmlns:a14="http://schemas.microsoft.com/office/drawing/2010/main">
                <a:solidFill>
                  <a:srgbClr val="FFFFFF"/>
                </a:solidFill>
              </a14:hiddenFill>
            </a:ext>
          </a:extLst>
        </p:spPr>
      </p:pic>
      <p:sp>
        <p:nvSpPr>
          <p:cNvPr id="41" name="Speech Bubble: Oval 40">
            <a:extLst>
              <a:ext uri="{FF2B5EF4-FFF2-40B4-BE49-F238E27FC236}">
                <a16:creationId xmlns:a16="http://schemas.microsoft.com/office/drawing/2014/main" id="{BE155DBB-563C-4D3A-AFB8-52BA4BBA2D5D}"/>
              </a:ext>
            </a:extLst>
          </p:cNvPr>
          <p:cNvSpPr/>
          <p:nvPr/>
        </p:nvSpPr>
        <p:spPr>
          <a:xfrm>
            <a:off x="29836185" y="491516"/>
            <a:ext cx="2336762" cy="1209607"/>
          </a:xfrm>
          <a:prstGeom prst="wedgeEllipseCallou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Try our app!</a:t>
            </a:r>
            <a:endParaRPr lang="en-CA" sz="2800" dirty="0">
              <a:solidFill>
                <a:schemeClr val="tx1"/>
              </a:solidFill>
            </a:endParaRPr>
          </a:p>
        </p:txBody>
      </p:sp>
      <p:pic>
        <p:nvPicPr>
          <p:cNvPr id="43" name="Graphic 42">
            <a:extLst>
              <a:ext uri="{FF2B5EF4-FFF2-40B4-BE49-F238E27FC236}">
                <a16:creationId xmlns:a16="http://schemas.microsoft.com/office/drawing/2014/main" id="{3E042118-6B6D-49B2-B222-2174F87CB2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566558" y="444779"/>
            <a:ext cx="2362200" cy="2362200"/>
          </a:xfrm>
          <a:prstGeom prst="rect">
            <a:avLst/>
          </a:prstGeom>
        </p:spPr>
      </p:pic>
      <p:sp>
        <p:nvSpPr>
          <p:cNvPr id="44" name="Rectangle 43">
            <a:extLst>
              <a:ext uri="{FF2B5EF4-FFF2-40B4-BE49-F238E27FC236}">
                <a16:creationId xmlns:a16="http://schemas.microsoft.com/office/drawing/2014/main" id="{155E708C-B840-41D8-A4D6-F10DC053504E}"/>
              </a:ext>
            </a:extLst>
          </p:cNvPr>
          <p:cNvSpPr/>
          <p:nvPr/>
        </p:nvSpPr>
        <p:spPr>
          <a:xfrm>
            <a:off x="30959824" y="2715971"/>
            <a:ext cx="6550191" cy="769441"/>
          </a:xfrm>
          <a:prstGeom prst="rect">
            <a:avLst/>
          </a:prstGeom>
        </p:spPr>
        <p:txBody>
          <a:bodyPr wrap="square">
            <a:spAutoFit/>
          </a:bodyPr>
          <a:lstStyle/>
          <a:p>
            <a:r>
              <a:rPr lang="en-CA" sz="4400" dirty="0">
                <a:latin typeface="proxima-nova"/>
              </a:rPr>
              <a:t>tinyurl.com/</a:t>
            </a:r>
            <a:r>
              <a:rPr lang="en-CA" sz="4400" dirty="0" err="1">
                <a:latin typeface="proxima-nova"/>
              </a:rPr>
              <a:t>cnprm-mcda</a:t>
            </a:r>
            <a:endParaRPr lang="en-CA" sz="4400" dirty="0"/>
          </a:p>
        </p:txBody>
      </p:sp>
      <p:pic>
        <p:nvPicPr>
          <p:cNvPr id="4" name="Picture 3">
            <a:extLst>
              <a:ext uri="{FF2B5EF4-FFF2-40B4-BE49-F238E27FC236}">
                <a16:creationId xmlns:a16="http://schemas.microsoft.com/office/drawing/2014/main" id="{A91E04E2-789E-459C-903D-070F00B11C5D}"/>
              </a:ext>
            </a:extLst>
          </p:cNvPr>
          <p:cNvPicPr>
            <a:picLocks noChangeAspect="1"/>
          </p:cNvPicPr>
          <p:nvPr/>
        </p:nvPicPr>
        <p:blipFill>
          <a:blip r:embed="rId9"/>
          <a:stretch>
            <a:fillRect/>
          </a:stretch>
        </p:blipFill>
        <p:spPr>
          <a:xfrm>
            <a:off x="16256021" y="15121818"/>
            <a:ext cx="7864416" cy="5242944"/>
          </a:xfrm>
          <a:prstGeom prst="rect">
            <a:avLst/>
          </a:prstGeom>
        </p:spPr>
      </p:pic>
      <p:pic>
        <p:nvPicPr>
          <p:cNvPr id="17" name="Picture 16">
            <a:extLst>
              <a:ext uri="{FF2B5EF4-FFF2-40B4-BE49-F238E27FC236}">
                <a16:creationId xmlns:a16="http://schemas.microsoft.com/office/drawing/2014/main" id="{95E814F1-E963-4DF8-A129-9C0A986B7038}"/>
              </a:ext>
            </a:extLst>
          </p:cNvPr>
          <p:cNvPicPr>
            <a:picLocks noChangeAspect="1"/>
          </p:cNvPicPr>
          <p:nvPr/>
        </p:nvPicPr>
        <p:blipFill rotWithShape="1">
          <a:blip r:embed="rId10"/>
          <a:srcRect b="21599"/>
          <a:stretch/>
        </p:blipFill>
        <p:spPr>
          <a:xfrm>
            <a:off x="16223806" y="10880482"/>
            <a:ext cx="7864416" cy="4182859"/>
          </a:xfrm>
          <a:prstGeom prst="rect">
            <a:avLst/>
          </a:prstGeom>
        </p:spPr>
      </p:pic>
    </p:spTree>
    <p:extLst>
      <p:ext uri="{BB962C8B-B14F-4D97-AF65-F5344CB8AC3E}">
        <p14:creationId xmlns:p14="http://schemas.microsoft.com/office/powerpoint/2010/main" val="40980582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4339</TotalTime>
  <Words>1080</Words>
  <Application>Microsoft Office PowerPoint</Application>
  <PresentationFormat>Custom</PresentationFormat>
  <Paragraphs>127</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Lato</vt:lpstr>
      <vt:lpstr>proxima-nova</vt:lpstr>
      <vt:lpstr>Raleway</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Echo</dc:creator>
  <cp:lastModifiedBy>Tim Disher</cp:lastModifiedBy>
  <cp:revision>186</cp:revision>
  <cp:lastPrinted>2016-11-23T13:00:03Z</cp:lastPrinted>
  <dcterms:created xsi:type="dcterms:W3CDTF">2015-09-21T16:12:41Z</dcterms:created>
  <dcterms:modified xsi:type="dcterms:W3CDTF">2019-02-11T13:12:31Z</dcterms:modified>
</cp:coreProperties>
</file>